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handoutMasterIdLst>
    <p:handoutMasterId r:id="rId17"/>
  </p:handoutMasterIdLst>
  <p:sldIdLst>
    <p:sldId id="256" r:id="rId5"/>
    <p:sldId id="264" r:id="rId6"/>
    <p:sldId id="270" r:id="rId7"/>
    <p:sldId id="269" r:id="rId8"/>
    <p:sldId id="261" r:id="rId9"/>
    <p:sldId id="263" r:id="rId10"/>
    <p:sldId id="267" r:id="rId11"/>
    <p:sldId id="262" r:id="rId12"/>
    <p:sldId id="259" r:id="rId13"/>
    <p:sldId id="265" r:id="rId14"/>
    <p:sldId id="271"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989D4"/>
    <a:srgbClr val="3F59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2" autoAdjust="0"/>
    <p:restoredTop sz="94660"/>
  </p:normalViewPr>
  <p:slideViewPr>
    <p:cSldViewPr snapToGrid="0">
      <p:cViewPr>
        <p:scale>
          <a:sx n="67" d="100"/>
          <a:sy n="67" d="100"/>
        </p:scale>
        <p:origin x="680" y="2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E92872-7262-DDDE-FC1F-207D169A80B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CDC3055-E3E2-979A-51BC-93AE88E6E2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98617CC-B57D-4113-997B-94F98D6D6086}" type="datetimeFigureOut">
              <a:rPr lang="en-US" smtClean="0"/>
              <a:t>4/4/2025</a:t>
            </a:fld>
            <a:endParaRPr lang="en-US"/>
          </a:p>
        </p:txBody>
      </p:sp>
      <p:sp>
        <p:nvSpPr>
          <p:cNvPr id="4" name="Footer Placeholder 3">
            <a:extLst>
              <a:ext uri="{FF2B5EF4-FFF2-40B4-BE49-F238E27FC236}">
                <a16:creationId xmlns:a16="http://schemas.microsoft.com/office/drawing/2014/main" id="{95F77E24-DE9B-B564-87FE-80860BBF8B6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6419245-A955-F6AE-4009-ACC66F4E6D6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01C474-8139-441D-A28E-D3DB35E76586}" type="slidenum">
              <a:rPr lang="en-US" smtClean="0"/>
              <a:t>‹#›</a:t>
            </a:fld>
            <a:endParaRPr lang="en-US"/>
          </a:p>
        </p:txBody>
      </p:sp>
    </p:spTree>
    <p:extLst>
      <p:ext uri="{BB962C8B-B14F-4D97-AF65-F5344CB8AC3E}">
        <p14:creationId xmlns:p14="http://schemas.microsoft.com/office/powerpoint/2010/main" val="23532185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0560E7-7DAF-421D-BEDE-98860E9A5A3E}" type="datetimeFigureOut">
              <a:rPr lang="en-US" smtClean="0"/>
              <a:t>4/4/2025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87C03-FE76-4807-A37E-1478618708A8}" type="slidenum">
              <a:rPr lang="en-US" smtClean="0"/>
              <a:t>‹#›</a:t>
            </a:fld>
            <a:endParaRPr lang="en-US"/>
          </a:p>
        </p:txBody>
      </p:sp>
    </p:spTree>
    <p:extLst>
      <p:ext uri="{BB962C8B-B14F-4D97-AF65-F5344CB8AC3E}">
        <p14:creationId xmlns:p14="http://schemas.microsoft.com/office/powerpoint/2010/main" val="2399447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7C03-FE76-4807-A37E-1478618708A8}" type="slidenum">
              <a:rPr lang="en-US" smtClean="0"/>
              <a:t>3</a:t>
            </a:fld>
            <a:endParaRPr lang="en-US"/>
          </a:p>
        </p:txBody>
      </p:sp>
    </p:spTree>
    <p:extLst>
      <p:ext uri="{BB962C8B-B14F-4D97-AF65-F5344CB8AC3E}">
        <p14:creationId xmlns:p14="http://schemas.microsoft.com/office/powerpoint/2010/main" val="451026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287C03-FE76-4807-A37E-1478618708A8}" type="slidenum">
              <a:rPr lang="en-US" smtClean="0"/>
              <a:t>4</a:t>
            </a:fld>
            <a:endParaRPr lang="en-US"/>
          </a:p>
        </p:txBody>
      </p:sp>
    </p:spTree>
    <p:extLst>
      <p:ext uri="{BB962C8B-B14F-4D97-AF65-F5344CB8AC3E}">
        <p14:creationId xmlns:p14="http://schemas.microsoft.com/office/powerpoint/2010/main" val="1197755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1AE33-A659-6863-0298-DB52C4091C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4CFD04-E465-13A4-02C6-CC6F02EA1A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E287B7-91DF-BEF7-EB74-9B3F6694FE4B}"/>
              </a:ext>
            </a:extLst>
          </p:cNvPr>
          <p:cNvSpPr>
            <a:spLocks noGrp="1"/>
          </p:cNvSpPr>
          <p:nvPr>
            <p:ph type="dt" sz="half" idx="10"/>
          </p:nvPr>
        </p:nvSpPr>
        <p:spPr/>
        <p:txBody>
          <a:bodyPr/>
          <a:lstStyle/>
          <a:p>
            <a:fld id="{69FF0E47-3DC6-4B83-B3B4-6BDCDB155383}" type="datetime1">
              <a:rPr lang="en-US" smtClean="0"/>
              <a:t>4/4/2025</a:t>
            </a:fld>
            <a:endParaRPr lang="en-US"/>
          </a:p>
        </p:txBody>
      </p:sp>
      <p:sp>
        <p:nvSpPr>
          <p:cNvPr id="5" name="Footer Placeholder 4">
            <a:extLst>
              <a:ext uri="{FF2B5EF4-FFF2-40B4-BE49-F238E27FC236}">
                <a16:creationId xmlns:a16="http://schemas.microsoft.com/office/drawing/2014/main" id="{EA10A498-DB25-FDE1-1F2B-BB3C9E396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37CD5B-862D-EE1B-FCD5-88E0B7F59843}"/>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117204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19112-F123-8ED7-E19E-8A1ED356C60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71CBB91-1612-D0CA-85ED-723C63FA5A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257484-407F-7745-E72C-AB0D98CABEC8}"/>
              </a:ext>
            </a:extLst>
          </p:cNvPr>
          <p:cNvSpPr>
            <a:spLocks noGrp="1"/>
          </p:cNvSpPr>
          <p:nvPr>
            <p:ph type="dt" sz="half" idx="10"/>
          </p:nvPr>
        </p:nvSpPr>
        <p:spPr/>
        <p:txBody>
          <a:bodyPr/>
          <a:lstStyle/>
          <a:p>
            <a:fld id="{1F99C7AC-2557-41D3-A52C-D2D512227147}" type="datetime1">
              <a:rPr lang="en-US" smtClean="0"/>
              <a:t>4/4/2025</a:t>
            </a:fld>
            <a:endParaRPr lang="en-US"/>
          </a:p>
        </p:txBody>
      </p:sp>
      <p:sp>
        <p:nvSpPr>
          <p:cNvPr id="5" name="Footer Placeholder 4">
            <a:extLst>
              <a:ext uri="{FF2B5EF4-FFF2-40B4-BE49-F238E27FC236}">
                <a16:creationId xmlns:a16="http://schemas.microsoft.com/office/drawing/2014/main" id="{FEE4AAC3-0F1A-5903-FA86-3BAFB28D7A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6AD6AB-6E88-54F5-277F-D2A055C2529A}"/>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459706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8AE1D6-599A-EFA0-C708-524E21C282D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14B979B-F7D7-D302-2614-A83CA11E56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603DF7-EB7A-E65B-E094-0B7EB98E7A4B}"/>
              </a:ext>
            </a:extLst>
          </p:cNvPr>
          <p:cNvSpPr>
            <a:spLocks noGrp="1"/>
          </p:cNvSpPr>
          <p:nvPr>
            <p:ph type="dt" sz="half" idx="10"/>
          </p:nvPr>
        </p:nvSpPr>
        <p:spPr/>
        <p:txBody>
          <a:bodyPr/>
          <a:lstStyle/>
          <a:p>
            <a:fld id="{CCC6910A-DD8E-48AD-B00C-C3EDEA686E98}" type="datetime1">
              <a:rPr lang="en-US" smtClean="0"/>
              <a:t>4/4/2025</a:t>
            </a:fld>
            <a:endParaRPr lang="en-US"/>
          </a:p>
        </p:txBody>
      </p:sp>
      <p:sp>
        <p:nvSpPr>
          <p:cNvPr id="5" name="Footer Placeholder 4">
            <a:extLst>
              <a:ext uri="{FF2B5EF4-FFF2-40B4-BE49-F238E27FC236}">
                <a16:creationId xmlns:a16="http://schemas.microsoft.com/office/drawing/2014/main" id="{C84446CD-88AA-B465-184C-281FB0836D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21215A-E99C-F746-A4F5-4A2553CCFD5D}"/>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1139735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097B3A-0F01-1829-CEF6-7A73799BBE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4C474F-048F-1E57-8C90-5F81CBDE28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22948F-F002-0B1F-9A5C-352F7F535A71}"/>
              </a:ext>
            </a:extLst>
          </p:cNvPr>
          <p:cNvSpPr>
            <a:spLocks noGrp="1"/>
          </p:cNvSpPr>
          <p:nvPr>
            <p:ph type="dt" sz="half" idx="10"/>
          </p:nvPr>
        </p:nvSpPr>
        <p:spPr/>
        <p:txBody>
          <a:bodyPr/>
          <a:lstStyle/>
          <a:p>
            <a:fld id="{593A6D03-0600-4B45-98E1-BECA4E276E31}" type="datetime1">
              <a:rPr lang="en-US" smtClean="0"/>
              <a:t>4/4/2025</a:t>
            </a:fld>
            <a:endParaRPr lang="en-US"/>
          </a:p>
        </p:txBody>
      </p:sp>
      <p:sp>
        <p:nvSpPr>
          <p:cNvPr id="5" name="Footer Placeholder 4">
            <a:extLst>
              <a:ext uri="{FF2B5EF4-FFF2-40B4-BE49-F238E27FC236}">
                <a16:creationId xmlns:a16="http://schemas.microsoft.com/office/drawing/2014/main" id="{40283E0A-9471-6B5C-F5C0-CE0455C7D6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28EB48-6CC1-7C66-4F04-298F6DE1AE43}"/>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2391029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D5583-805D-4BDF-A701-B36E07916C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844E4C-FDA9-8B51-274D-EE72BE70660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D506D2-FAB2-F70E-A028-C8993D533202}"/>
              </a:ext>
            </a:extLst>
          </p:cNvPr>
          <p:cNvSpPr>
            <a:spLocks noGrp="1"/>
          </p:cNvSpPr>
          <p:nvPr>
            <p:ph type="dt" sz="half" idx="10"/>
          </p:nvPr>
        </p:nvSpPr>
        <p:spPr/>
        <p:txBody>
          <a:bodyPr/>
          <a:lstStyle/>
          <a:p>
            <a:fld id="{A4E9D7AF-5C57-41D3-9710-1853F4E51289}" type="datetime1">
              <a:rPr lang="en-US" smtClean="0"/>
              <a:t>4/4/2025</a:t>
            </a:fld>
            <a:endParaRPr lang="en-US"/>
          </a:p>
        </p:txBody>
      </p:sp>
      <p:sp>
        <p:nvSpPr>
          <p:cNvPr id="5" name="Footer Placeholder 4">
            <a:extLst>
              <a:ext uri="{FF2B5EF4-FFF2-40B4-BE49-F238E27FC236}">
                <a16:creationId xmlns:a16="http://schemas.microsoft.com/office/drawing/2014/main" id="{E20E3EE9-4C26-CF74-4E82-98D474848B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040C1-527D-646B-24B8-7322C19983AF}"/>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2848945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BCE47-F8C5-9CE2-93B9-00B09627B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F69A17-067A-E080-22EB-051F7DA4C4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FA981B8-00AE-5FE7-B23D-F01F4F00F6A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646009F-1A66-D6E3-2436-9B4DDE04B9CD}"/>
              </a:ext>
            </a:extLst>
          </p:cNvPr>
          <p:cNvSpPr>
            <a:spLocks noGrp="1"/>
          </p:cNvSpPr>
          <p:nvPr>
            <p:ph type="dt" sz="half" idx="10"/>
          </p:nvPr>
        </p:nvSpPr>
        <p:spPr/>
        <p:txBody>
          <a:bodyPr/>
          <a:lstStyle/>
          <a:p>
            <a:fld id="{0F02967D-8960-446F-9B00-1C6FB33BD492}" type="datetime1">
              <a:rPr lang="en-US" smtClean="0"/>
              <a:t>4/4/2025</a:t>
            </a:fld>
            <a:endParaRPr lang="en-US"/>
          </a:p>
        </p:txBody>
      </p:sp>
      <p:sp>
        <p:nvSpPr>
          <p:cNvPr id="6" name="Footer Placeholder 5">
            <a:extLst>
              <a:ext uri="{FF2B5EF4-FFF2-40B4-BE49-F238E27FC236}">
                <a16:creationId xmlns:a16="http://schemas.microsoft.com/office/drawing/2014/main" id="{883E4F0C-474D-9389-6D96-68D3631259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083AB6-9AB3-0DBC-8BD2-CEA561888A4A}"/>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196549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A4F70-5F61-2159-2AED-4EB86733B14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96AC2A-201C-8C4D-6DE7-52D6D9C122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712B7D-DF03-6E04-E7E1-278D7CB05F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4FFD53D-5FBF-E87A-EB1C-F9BE2710F5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8D79D1-63EF-3C5D-2C3E-CE814BA0D8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1D1986-E694-CF65-5E3D-04330AF827B9}"/>
              </a:ext>
            </a:extLst>
          </p:cNvPr>
          <p:cNvSpPr>
            <a:spLocks noGrp="1"/>
          </p:cNvSpPr>
          <p:nvPr>
            <p:ph type="dt" sz="half" idx="10"/>
          </p:nvPr>
        </p:nvSpPr>
        <p:spPr/>
        <p:txBody>
          <a:bodyPr/>
          <a:lstStyle/>
          <a:p>
            <a:fld id="{9880B7A3-0F30-4EEC-A6E1-701B9B100E59}" type="datetime1">
              <a:rPr lang="en-US" smtClean="0"/>
              <a:t>4/4/2025</a:t>
            </a:fld>
            <a:endParaRPr lang="en-US"/>
          </a:p>
        </p:txBody>
      </p:sp>
      <p:sp>
        <p:nvSpPr>
          <p:cNvPr id="8" name="Footer Placeholder 7">
            <a:extLst>
              <a:ext uri="{FF2B5EF4-FFF2-40B4-BE49-F238E27FC236}">
                <a16:creationId xmlns:a16="http://schemas.microsoft.com/office/drawing/2014/main" id="{79B68AF4-A250-6ED9-0612-0E0ECD5181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6F7495-69F5-63CB-C419-B0BD0E45B614}"/>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876990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5E1E-65CB-76C9-7F71-E5A023B0C1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E83EF1-C03A-9F1D-BD9E-8B1D9DC382E3}"/>
              </a:ext>
            </a:extLst>
          </p:cNvPr>
          <p:cNvSpPr>
            <a:spLocks noGrp="1"/>
          </p:cNvSpPr>
          <p:nvPr>
            <p:ph type="dt" sz="half" idx="10"/>
          </p:nvPr>
        </p:nvSpPr>
        <p:spPr/>
        <p:txBody>
          <a:bodyPr/>
          <a:lstStyle/>
          <a:p>
            <a:fld id="{B8F3DADB-6A4A-42AA-8E41-9F19BB7E29C3}" type="datetime1">
              <a:rPr lang="en-US" smtClean="0"/>
              <a:t>4/4/2025</a:t>
            </a:fld>
            <a:endParaRPr lang="en-US"/>
          </a:p>
        </p:txBody>
      </p:sp>
      <p:sp>
        <p:nvSpPr>
          <p:cNvPr id="4" name="Footer Placeholder 3">
            <a:extLst>
              <a:ext uri="{FF2B5EF4-FFF2-40B4-BE49-F238E27FC236}">
                <a16:creationId xmlns:a16="http://schemas.microsoft.com/office/drawing/2014/main" id="{FF2F9C83-AD82-D41C-5A35-EB99974F9E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72848D-B440-6879-ADDF-94593566BCBA}"/>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365857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D1CDC-9878-A24E-0478-DF7F08D15DFC}"/>
              </a:ext>
            </a:extLst>
          </p:cNvPr>
          <p:cNvSpPr>
            <a:spLocks noGrp="1"/>
          </p:cNvSpPr>
          <p:nvPr>
            <p:ph type="dt" sz="half" idx="10"/>
          </p:nvPr>
        </p:nvSpPr>
        <p:spPr/>
        <p:txBody>
          <a:bodyPr/>
          <a:lstStyle/>
          <a:p>
            <a:fld id="{A91EFE17-47A0-44DA-A9FD-915196FC93D8}" type="datetime1">
              <a:rPr lang="en-US" smtClean="0"/>
              <a:t>4/4/2025</a:t>
            </a:fld>
            <a:endParaRPr lang="en-US"/>
          </a:p>
        </p:txBody>
      </p:sp>
      <p:sp>
        <p:nvSpPr>
          <p:cNvPr id="3" name="Footer Placeholder 2">
            <a:extLst>
              <a:ext uri="{FF2B5EF4-FFF2-40B4-BE49-F238E27FC236}">
                <a16:creationId xmlns:a16="http://schemas.microsoft.com/office/drawing/2014/main" id="{CA17DCA8-2D9C-B127-4CB8-1533DF09D1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73ABB9-E44B-326E-1CE3-F8180FF98683}"/>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4048111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6A6D3-FCF7-12DC-11A5-369A8E58E4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CB05C1-45F4-F16D-898D-420FF5C9D8B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A25FF18-9531-5846-315C-C0784C65EA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F557FA-EB49-9B16-C6E3-5EAB6F243A8F}"/>
              </a:ext>
            </a:extLst>
          </p:cNvPr>
          <p:cNvSpPr>
            <a:spLocks noGrp="1"/>
          </p:cNvSpPr>
          <p:nvPr>
            <p:ph type="dt" sz="half" idx="10"/>
          </p:nvPr>
        </p:nvSpPr>
        <p:spPr/>
        <p:txBody>
          <a:bodyPr/>
          <a:lstStyle/>
          <a:p>
            <a:fld id="{F5BBACCD-A17A-44BC-9DC8-44DF0ED64A69}" type="datetime1">
              <a:rPr lang="en-US" smtClean="0"/>
              <a:t>4/4/2025</a:t>
            </a:fld>
            <a:endParaRPr lang="en-US"/>
          </a:p>
        </p:txBody>
      </p:sp>
      <p:sp>
        <p:nvSpPr>
          <p:cNvPr id="6" name="Footer Placeholder 5">
            <a:extLst>
              <a:ext uri="{FF2B5EF4-FFF2-40B4-BE49-F238E27FC236}">
                <a16:creationId xmlns:a16="http://schemas.microsoft.com/office/drawing/2014/main" id="{87D78A0B-7175-7F70-3765-972D4607B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A32173-0FEC-E800-1215-FBC9A8C9BD11}"/>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426212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FAD6BE-157A-88B3-FFD3-55761812264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717960A-43E9-FD88-D2A8-8DCD33C51C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73D900-FB73-3AEC-6C31-B13BD699AD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1B9A02-3145-4A7C-E694-17409055F5A7}"/>
              </a:ext>
            </a:extLst>
          </p:cNvPr>
          <p:cNvSpPr>
            <a:spLocks noGrp="1"/>
          </p:cNvSpPr>
          <p:nvPr>
            <p:ph type="dt" sz="half" idx="10"/>
          </p:nvPr>
        </p:nvSpPr>
        <p:spPr/>
        <p:txBody>
          <a:bodyPr/>
          <a:lstStyle/>
          <a:p>
            <a:fld id="{82E70077-5AFF-4364-8D4C-7D41AB7B0FD8}" type="datetime1">
              <a:rPr lang="en-US" smtClean="0"/>
              <a:t>4/4/2025</a:t>
            </a:fld>
            <a:endParaRPr lang="en-US"/>
          </a:p>
        </p:txBody>
      </p:sp>
      <p:sp>
        <p:nvSpPr>
          <p:cNvPr id="6" name="Footer Placeholder 5">
            <a:extLst>
              <a:ext uri="{FF2B5EF4-FFF2-40B4-BE49-F238E27FC236}">
                <a16:creationId xmlns:a16="http://schemas.microsoft.com/office/drawing/2014/main" id="{1CFA8B3C-9640-FFAF-BF28-66630EB772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F81B8-B0D5-D904-25C9-C10FE41014E1}"/>
              </a:ext>
            </a:extLst>
          </p:cNvPr>
          <p:cNvSpPr>
            <a:spLocks noGrp="1"/>
          </p:cNvSpPr>
          <p:nvPr>
            <p:ph type="sldNum" sz="quarter" idx="12"/>
          </p:nvPr>
        </p:nvSpPr>
        <p:spPr/>
        <p:txBody>
          <a:bodyPr/>
          <a:lstStyle/>
          <a:p>
            <a:fld id="{B3C7A205-4B5C-4FEC-9EDA-80A2BB651B2D}" type="slidenum">
              <a:rPr lang="en-US" smtClean="0"/>
              <a:t>‹#›</a:t>
            </a:fld>
            <a:endParaRPr lang="en-US"/>
          </a:p>
        </p:txBody>
      </p:sp>
    </p:spTree>
    <p:extLst>
      <p:ext uri="{BB962C8B-B14F-4D97-AF65-F5344CB8AC3E}">
        <p14:creationId xmlns:p14="http://schemas.microsoft.com/office/powerpoint/2010/main" val="3559321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B92287-F9D3-D7AF-0AA3-CB30DF2BA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847F2A-B46F-0C3E-BEAB-6BD0E76D8D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A59F12-056A-234F-88BA-C5DAB5C9F9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221C34D-E6E9-4391-963E-6BC18EE881A5}" type="datetime1">
              <a:rPr lang="en-US" smtClean="0"/>
              <a:t>4/4/2025</a:t>
            </a:fld>
            <a:endParaRPr lang="en-US"/>
          </a:p>
        </p:txBody>
      </p:sp>
      <p:sp>
        <p:nvSpPr>
          <p:cNvPr id="5" name="Footer Placeholder 4">
            <a:extLst>
              <a:ext uri="{FF2B5EF4-FFF2-40B4-BE49-F238E27FC236}">
                <a16:creationId xmlns:a16="http://schemas.microsoft.com/office/drawing/2014/main" id="{8B59ACCF-31C4-97A2-3E03-EE97B2A33F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622A6E3-5989-4FDD-F37B-A2E373EB03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3C7A205-4B5C-4FEC-9EDA-80A2BB651B2D}" type="slidenum">
              <a:rPr lang="en-US" smtClean="0"/>
              <a:t>‹#›</a:t>
            </a:fld>
            <a:endParaRPr lang="en-US"/>
          </a:p>
        </p:txBody>
      </p:sp>
    </p:spTree>
    <p:extLst>
      <p:ext uri="{BB962C8B-B14F-4D97-AF65-F5344CB8AC3E}">
        <p14:creationId xmlns:p14="http://schemas.microsoft.com/office/powerpoint/2010/main" val="172928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hyperlink" Target="https://chemistry.stackexchange.com/questions/34119/number-of-atoms-in-nacl-unit-cell" TargetMode="External"/><Relationship Id="rId7" Type="http://schemas.openxmlformats.org/officeDocument/2006/relationships/image" Target="../media/image5.jpeg"/><Relationship Id="rId2" Type="http://schemas.openxmlformats.org/officeDocument/2006/relationships/hyperlink" Target="https://www.mpbio.com/au/glycine-98"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hyperlink" Target="https://inci.guide/inorganic-compounds/magnesium-sulfate" TargetMode="External"/><Relationship Id="rId4" Type="http://schemas.openxmlformats.org/officeDocument/2006/relationships/hyperlink" Target="https://en.wikipedia.org/wiki/Sodium_carbonat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gif"/><Relationship Id="rId5" Type="http://schemas.openxmlformats.org/officeDocument/2006/relationships/image" Target="../media/image5.jpe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8.jpeg"/><Relationship Id="rId11" Type="http://schemas.openxmlformats.org/officeDocument/2006/relationships/image" Target="../media/image5.jpeg"/><Relationship Id="rId5" Type="http://schemas.openxmlformats.org/officeDocument/2006/relationships/image" Target="../media/image17.jpeg"/><Relationship Id="rId10" Type="http://schemas.openxmlformats.org/officeDocument/2006/relationships/image" Target="../media/image22.jpeg"/><Relationship Id="rId4" Type="http://schemas.openxmlformats.org/officeDocument/2006/relationships/image" Target="../media/image16.jpeg"/><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eres reveals its salty secrets – and blurs the line between comets and  asteroids">
            <a:extLst>
              <a:ext uri="{FF2B5EF4-FFF2-40B4-BE49-F238E27FC236}">
                <a16:creationId xmlns:a16="http://schemas.microsoft.com/office/drawing/2014/main" id="{BDE27602-30F7-2451-9603-3748EB1DC3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8054"/>
          <a:stretch/>
        </p:blipFill>
        <p:spPr bwMode="auto">
          <a:xfrm>
            <a:off x="0" y="1904333"/>
            <a:ext cx="12192000" cy="493523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E509A69-4C3F-F768-74A8-9055A13B919C}"/>
              </a:ext>
            </a:extLst>
          </p:cNvPr>
          <p:cNvSpPr>
            <a:spLocks noGrp="1"/>
          </p:cNvSpPr>
          <p:nvPr>
            <p:ph type="ctrTitle"/>
          </p:nvPr>
        </p:nvSpPr>
        <p:spPr>
          <a:xfrm>
            <a:off x="626325" y="3272123"/>
            <a:ext cx="10939347" cy="809593"/>
          </a:xfrm>
        </p:spPr>
        <p:txBody>
          <a:bodyPr>
            <a:noAutofit/>
          </a:bodyPr>
          <a:lstStyle/>
          <a:p>
            <a:r>
              <a:rPr lang="en-US" sz="2800" dirty="0">
                <a:solidFill>
                  <a:schemeClr val="bg1"/>
                </a:solidFill>
                <a:latin typeface="Yu Gothic UI Semibold" panose="020B0700000000000000" pitchFamily="34" charset="-128"/>
                <a:ea typeface="Yu Gothic UI Semibold" panose="020B0700000000000000" pitchFamily="34" charset="-128"/>
              </a:rPr>
              <a:t>Tatiana Asadourian</a:t>
            </a:r>
            <a:br>
              <a:rPr lang="en-US" sz="2800" dirty="0">
                <a:solidFill>
                  <a:schemeClr val="bg1"/>
                </a:solidFill>
                <a:latin typeface="Yu Gothic UI Semibold" panose="020B0700000000000000" pitchFamily="34" charset="-128"/>
                <a:ea typeface="Yu Gothic UI Semibold" panose="020B0700000000000000" pitchFamily="34" charset="-128"/>
              </a:rPr>
            </a:br>
            <a:r>
              <a:rPr lang="en-US" sz="2400" dirty="0">
                <a:solidFill>
                  <a:schemeClr val="bg1"/>
                </a:solidFill>
                <a:latin typeface="Yu Gothic UI Semibold" panose="020B0700000000000000" pitchFamily="34" charset="-128"/>
                <a:ea typeface="Yu Gothic UI Semibold" panose="020B0700000000000000" pitchFamily="34" charset="-128"/>
              </a:rPr>
              <a:t>Dr. Maitrayee Bose, Lucas Reynoso | ASU School of Earth &amp; Space Exploration</a:t>
            </a:r>
          </a:p>
        </p:txBody>
      </p:sp>
      <p:sp>
        <p:nvSpPr>
          <p:cNvPr id="3" name="Subtitle 2">
            <a:extLst>
              <a:ext uri="{FF2B5EF4-FFF2-40B4-BE49-F238E27FC236}">
                <a16:creationId xmlns:a16="http://schemas.microsoft.com/office/drawing/2014/main" id="{42974178-2AA9-FAEA-462C-BD5E09A0A545}"/>
              </a:ext>
            </a:extLst>
          </p:cNvPr>
          <p:cNvSpPr>
            <a:spLocks noGrp="1"/>
          </p:cNvSpPr>
          <p:nvPr>
            <p:ph type="subTitle" idx="1"/>
          </p:nvPr>
        </p:nvSpPr>
        <p:spPr>
          <a:xfrm>
            <a:off x="1673503" y="966313"/>
            <a:ext cx="8844989" cy="1673225"/>
          </a:xfrm>
        </p:spPr>
        <p:txBody>
          <a:bodyPr>
            <a:noAutofit/>
          </a:bodyPr>
          <a:lstStyle/>
          <a:p>
            <a:r>
              <a:rPr lang="en-US" sz="5000" b="1" i="0" dirty="0">
                <a:solidFill>
                  <a:schemeClr val="bg1"/>
                </a:solidFill>
                <a:effectLst/>
                <a:latin typeface="+mj-lt"/>
              </a:rPr>
              <a:t>Changes in pH During Glycine Entrainment in Halite Crystals: </a:t>
            </a:r>
            <a:br>
              <a:rPr lang="en-US" sz="5000" b="1" i="0" dirty="0">
                <a:solidFill>
                  <a:schemeClr val="bg1"/>
                </a:solidFill>
                <a:effectLst/>
                <a:latin typeface="+mj-lt"/>
              </a:rPr>
            </a:br>
            <a:r>
              <a:rPr lang="en-US" sz="5000" b="1" i="0" dirty="0">
                <a:solidFill>
                  <a:schemeClr val="bg1"/>
                </a:solidFill>
                <a:effectLst/>
                <a:latin typeface="+mj-lt"/>
              </a:rPr>
              <a:t>A Ceres Analogue</a:t>
            </a:r>
            <a:endParaRPr lang="en-US" sz="5000" b="1" dirty="0">
              <a:solidFill>
                <a:schemeClr val="bg1"/>
              </a:solidFill>
              <a:latin typeface="+mj-lt"/>
            </a:endParaRPr>
          </a:p>
        </p:txBody>
      </p:sp>
      <p:pic>
        <p:nvPicPr>
          <p:cNvPr id="5" name="Picture 8">
            <a:extLst>
              <a:ext uri="{FF2B5EF4-FFF2-40B4-BE49-F238E27FC236}">
                <a16:creationId xmlns:a16="http://schemas.microsoft.com/office/drawing/2014/main" id="{F90E783A-B32E-8E67-EF3C-4F88F265FFD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02" t="654" r="2465" b="-395"/>
          <a:stretch/>
        </p:blipFill>
        <p:spPr bwMode="auto">
          <a:xfrm>
            <a:off x="170339" y="56963"/>
            <a:ext cx="1385874" cy="23554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FA0FB3-29BC-DE18-BAF6-450C0AE530EB}"/>
              </a:ext>
            </a:extLst>
          </p:cNvPr>
          <p:cNvPicPr>
            <a:picLocks noChangeAspect="1"/>
          </p:cNvPicPr>
          <p:nvPr/>
        </p:nvPicPr>
        <p:blipFill>
          <a:blip r:embed="rId4"/>
          <a:stretch>
            <a:fillRect/>
          </a:stretch>
        </p:blipFill>
        <p:spPr>
          <a:xfrm>
            <a:off x="10596199" y="1047022"/>
            <a:ext cx="1473697" cy="1557950"/>
          </a:xfrm>
          <a:prstGeom prst="rect">
            <a:avLst/>
          </a:prstGeom>
        </p:spPr>
      </p:pic>
      <p:pic>
        <p:nvPicPr>
          <p:cNvPr id="1032" name="Picture 8" descr="Home page | School of Earth and Space Exploration">
            <a:extLst>
              <a:ext uri="{FF2B5EF4-FFF2-40B4-BE49-F238E27FC236}">
                <a16:creationId xmlns:a16="http://schemas.microsoft.com/office/drawing/2014/main" id="{C4AD6D27-A42A-C174-5A76-122753AC7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00478" y="82331"/>
            <a:ext cx="2791522" cy="8839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E9EEA3E-8A1E-A544-9FFB-9DAD36FC68FD}"/>
              </a:ext>
            </a:extLst>
          </p:cNvPr>
          <p:cNvSpPr txBox="1"/>
          <p:nvPr/>
        </p:nvSpPr>
        <p:spPr>
          <a:xfrm>
            <a:off x="3302619" y="147853"/>
            <a:ext cx="5586761" cy="954107"/>
          </a:xfrm>
          <a:prstGeom prst="rect">
            <a:avLst/>
          </a:prstGeom>
          <a:noFill/>
        </p:spPr>
        <p:txBody>
          <a:bodyPr wrap="square" rtlCol="0">
            <a:spAutoFit/>
          </a:bodyPr>
          <a:lstStyle/>
          <a:p>
            <a:pPr algn="ctr"/>
            <a:r>
              <a:rPr lang="en-US" dirty="0">
                <a:solidFill>
                  <a:schemeClr val="bg1"/>
                </a:solidFill>
              </a:rPr>
              <a:t>Arizona NASA Space Grant Statewide Symposium</a:t>
            </a:r>
          </a:p>
          <a:p>
            <a:pPr algn="ctr"/>
            <a:r>
              <a:rPr lang="en-US" dirty="0">
                <a:solidFill>
                  <a:schemeClr val="bg1"/>
                </a:solidFill>
              </a:rPr>
              <a:t>Arizona State University | April 19, 2025</a:t>
            </a:r>
          </a:p>
          <a:p>
            <a:pPr algn="ctr"/>
            <a:endParaRPr lang="en-US" sz="2000" dirty="0">
              <a:solidFill>
                <a:schemeClr val="bg1"/>
              </a:solidFill>
            </a:endParaRPr>
          </a:p>
        </p:txBody>
      </p:sp>
      <p:sp>
        <p:nvSpPr>
          <p:cNvPr id="19" name="TextBox 18">
            <a:extLst>
              <a:ext uri="{FF2B5EF4-FFF2-40B4-BE49-F238E27FC236}">
                <a16:creationId xmlns:a16="http://schemas.microsoft.com/office/drawing/2014/main" id="{09564F26-871F-7107-FC46-FCDD3A8B7EBC}"/>
              </a:ext>
            </a:extLst>
          </p:cNvPr>
          <p:cNvSpPr txBox="1"/>
          <p:nvPr/>
        </p:nvSpPr>
        <p:spPr>
          <a:xfrm>
            <a:off x="11921490" y="6637169"/>
            <a:ext cx="1051560" cy="276999"/>
          </a:xfrm>
          <a:prstGeom prst="rect">
            <a:avLst/>
          </a:prstGeom>
          <a:noFill/>
        </p:spPr>
        <p:txBody>
          <a:bodyPr wrap="square" rtlCol="0">
            <a:spAutoFit/>
          </a:bodyPr>
          <a:lstStyle/>
          <a:p>
            <a:r>
              <a:rPr lang="en-US" sz="1200" dirty="0">
                <a:solidFill>
                  <a:schemeClr val="bg1"/>
                </a:solidFill>
              </a:rPr>
              <a:t>[1]</a:t>
            </a:r>
          </a:p>
        </p:txBody>
      </p:sp>
    </p:spTree>
    <p:extLst>
      <p:ext uri="{BB962C8B-B14F-4D97-AF65-F5344CB8AC3E}">
        <p14:creationId xmlns:p14="http://schemas.microsoft.com/office/powerpoint/2010/main" val="22392022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544A9-F172-4302-2E31-C9969E9B14B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27B1A65-C218-89DA-BA3F-F95C188D1431}"/>
              </a:ext>
            </a:extLst>
          </p:cNvPr>
          <p:cNvSpPr>
            <a:spLocks noGrp="1"/>
          </p:cNvSpPr>
          <p:nvPr>
            <p:ph type="title"/>
          </p:nvPr>
        </p:nvSpPr>
        <p:spPr>
          <a:xfrm>
            <a:off x="3644456" y="3092500"/>
            <a:ext cx="4903085" cy="673000"/>
          </a:xfrm>
        </p:spPr>
        <p:txBody>
          <a:bodyPr>
            <a:noAutofit/>
          </a:bodyPr>
          <a:lstStyle/>
          <a:p>
            <a:pPr algn="ctr"/>
            <a:r>
              <a:rPr lang="en-US" sz="6000" b="1" dirty="0"/>
              <a:t>Thank you!</a:t>
            </a:r>
          </a:p>
        </p:txBody>
      </p:sp>
      <p:pic>
        <p:nvPicPr>
          <p:cNvPr id="6" name="Picture 2" descr="Ceres reveals its salty secrets – and blurs the line between comets and  asteroids">
            <a:extLst>
              <a:ext uri="{FF2B5EF4-FFF2-40B4-BE49-F238E27FC236}">
                <a16:creationId xmlns:a16="http://schemas.microsoft.com/office/drawing/2014/main" id="{82941B5A-D57A-8884-D231-BAB41EB86DB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843D304-6B46-6349-116B-7EDDE4F8252F}"/>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NASA Insignia Color">
            <a:extLst>
              <a:ext uri="{FF2B5EF4-FFF2-40B4-BE49-F238E27FC236}">
                <a16:creationId xmlns:a16="http://schemas.microsoft.com/office/drawing/2014/main" id="{A18D43D2-F2D9-E5B9-AC6D-642D0B9059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63187" y="4358151"/>
            <a:ext cx="1766308" cy="186051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DBD15E89-F0B0-9983-2C5F-8D4E8D258C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483" y="3765500"/>
            <a:ext cx="1905000" cy="25431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ome page | School of Earth and Space Exploration">
            <a:extLst>
              <a:ext uri="{FF2B5EF4-FFF2-40B4-BE49-F238E27FC236}">
                <a16:creationId xmlns:a16="http://schemas.microsoft.com/office/drawing/2014/main" id="{007FC46F-EB7B-D3C6-3BD7-9A52A953A2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6814" y="990601"/>
            <a:ext cx="4058370" cy="1207996"/>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7509FE70-2C19-928B-726B-D9E5C15192FA}"/>
              </a:ext>
            </a:extLst>
          </p:cNvPr>
          <p:cNvSpPr txBox="1"/>
          <p:nvPr/>
        </p:nvSpPr>
        <p:spPr>
          <a:xfrm>
            <a:off x="5907485" y="6448296"/>
            <a:ext cx="377026" cy="307777"/>
          </a:xfrm>
          <a:prstGeom prst="rect">
            <a:avLst/>
          </a:prstGeom>
          <a:noFill/>
        </p:spPr>
        <p:txBody>
          <a:bodyPr wrap="none" rtlCol="0">
            <a:spAutoFit/>
          </a:bodyPr>
          <a:lstStyle/>
          <a:p>
            <a:r>
              <a:rPr lang="en-US" sz="1400" dirty="0"/>
              <a:t>10</a:t>
            </a:r>
          </a:p>
        </p:txBody>
      </p:sp>
    </p:spTree>
    <p:extLst>
      <p:ext uri="{BB962C8B-B14F-4D97-AF65-F5344CB8AC3E}">
        <p14:creationId xmlns:p14="http://schemas.microsoft.com/office/powerpoint/2010/main" val="2957319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2D1B2-71A2-BB64-0808-54EC14F3BBD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0C77E72-745F-FC73-D908-FDDE959FA02D}"/>
              </a:ext>
            </a:extLst>
          </p:cNvPr>
          <p:cNvSpPr>
            <a:spLocks noGrp="1"/>
          </p:cNvSpPr>
          <p:nvPr>
            <p:ph type="title"/>
          </p:nvPr>
        </p:nvSpPr>
        <p:spPr>
          <a:xfrm>
            <a:off x="3644457" y="1078559"/>
            <a:ext cx="4903085" cy="673000"/>
          </a:xfrm>
        </p:spPr>
        <p:txBody>
          <a:bodyPr>
            <a:normAutofit fontScale="90000"/>
          </a:bodyPr>
          <a:lstStyle/>
          <a:p>
            <a:pPr algn="ctr"/>
            <a:r>
              <a:rPr lang="en-US" b="1" dirty="0"/>
              <a:t>References</a:t>
            </a:r>
          </a:p>
        </p:txBody>
      </p:sp>
      <p:sp>
        <p:nvSpPr>
          <p:cNvPr id="5" name="Content Placeholder 4">
            <a:extLst>
              <a:ext uri="{FF2B5EF4-FFF2-40B4-BE49-F238E27FC236}">
                <a16:creationId xmlns:a16="http://schemas.microsoft.com/office/drawing/2014/main" id="{B30361D7-CC3D-FF43-5814-267D90D0D5DF}"/>
              </a:ext>
            </a:extLst>
          </p:cNvPr>
          <p:cNvSpPr>
            <a:spLocks noGrp="1"/>
          </p:cNvSpPr>
          <p:nvPr>
            <p:ph idx="1"/>
          </p:nvPr>
        </p:nvSpPr>
        <p:spPr>
          <a:xfrm>
            <a:off x="431007" y="1734939"/>
            <a:ext cx="11275218" cy="4242857"/>
          </a:xfrm>
        </p:spPr>
        <p:txBody>
          <a:bodyPr>
            <a:noAutofit/>
          </a:bodyPr>
          <a:lstStyle/>
          <a:p>
            <a:pPr marL="0" indent="0">
              <a:buNone/>
            </a:pPr>
            <a:r>
              <a:rPr lang="en-US" sz="2000" b="0" i="0" dirty="0">
                <a:solidFill>
                  <a:srgbClr val="000000"/>
                </a:solidFill>
                <a:effectLst/>
              </a:rPr>
              <a:t>[1] </a:t>
            </a:r>
            <a:r>
              <a:rPr lang="en-US" sz="2000" b="0" i="0" dirty="0">
                <a:solidFill>
                  <a:srgbClr val="212121"/>
                </a:solidFill>
                <a:effectLst/>
              </a:rPr>
              <a:t>Ceres: a bright spot in planetary exploration. Image Credit: </a:t>
            </a:r>
            <a:r>
              <a:rPr lang="en-US" sz="2000" b="0" i="0" dirty="0">
                <a:solidFill>
                  <a:srgbClr val="000000"/>
                </a:solidFill>
                <a:effectLst/>
              </a:rPr>
              <a:t>NASA/JPL-Caltech/UCLA/MPS/DLR/IDA</a:t>
            </a:r>
            <a:endParaRPr lang="en-US" sz="2000" dirty="0">
              <a:ea typeface="Calibri" panose="020F0502020204030204" pitchFamily="34" charset="0"/>
              <a:cs typeface="Calibri" panose="020F0502020204030204" pitchFamily="34" charset="0"/>
            </a:endParaRPr>
          </a:p>
          <a:p>
            <a:pPr marL="0" indent="0">
              <a:buNone/>
            </a:pPr>
            <a:r>
              <a:rPr lang="en-US" sz="2000" dirty="0">
                <a:ea typeface="Calibri" panose="020F0502020204030204" pitchFamily="34" charset="0"/>
                <a:cs typeface="Calibri" panose="020F0502020204030204" pitchFamily="34" charset="0"/>
              </a:rPr>
              <a:t>[2] Raymond, C.A., Ermakov, A.I., Castillo-</a:t>
            </a:r>
            <a:r>
              <a:rPr lang="en-US" sz="2000" dirty="0" err="1">
                <a:ea typeface="Calibri" panose="020F0502020204030204" pitchFamily="34" charset="0"/>
                <a:cs typeface="Calibri" panose="020F0502020204030204" pitchFamily="34" charset="0"/>
              </a:rPr>
              <a:t>Rogez</a:t>
            </a:r>
            <a:r>
              <a:rPr lang="en-US" sz="2000" dirty="0">
                <a:ea typeface="Calibri" panose="020F0502020204030204" pitchFamily="34" charset="0"/>
                <a:cs typeface="Calibri" panose="020F0502020204030204" pitchFamily="34" charset="0"/>
              </a:rPr>
              <a:t>, J.C. et al. Impact-driven mobilization of deep crustal brines on dwarf planet Ceres. Nat Astron 4, 741–747 (2020). </a:t>
            </a:r>
          </a:p>
          <a:p>
            <a:pPr marL="0" indent="0">
              <a:buNone/>
            </a:pPr>
            <a:r>
              <a:rPr lang="en-US" sz="2000" b="0" i="0" u="none" strike="noStrike" dirty="0">
                <a:solidFill>
                  <a:srgbClr val="000000"/>
                </a:solidFill>
                <a:effectLst/>
              </a:rPr>
              <a:t>[3] De Sanctis, M. C. et al. Localized aliphatic organic material on the surface of Ceres. Science (New York, N.Y.) vol. 355,6326 (2017): 719-722.</a:t>
            </a:r>
          </a:p>
          <a:p>
            <a:pPr marL="0" indent="0">
              <a:buNone/>
            </a:pPr>
            <a:r>
              <a:rPr lang="en-US" sz="2000" dirty="0">
                <a:solidFill>
                  <a:srgbClr val="000000"/>
                </a:solidFill>
                <a:ea typeface="Calibri" panose="020F0502020204030204" pitchFamily="34" charset="0"/>
                <a:cs typeface="Calibri" panose="020F0502020204030204" pitchFamily="34" charset="0"/>
              </a:rPr>
              <a:t>[4] Structural Formula of Glycine. Image Credit: </a:t>
            </a:r>
            <a:r>
              <a:rPr lang="en-US" sz="2000" dirty="0">
                <a:solidFill>
                  <a:srgbClr val="000000"/>
                </a:solidFill>
                <a:ea typeface="Calibri" panose="020F0502020204030204" pitchFamily="34" charset="0"/>
                <a:cs typeface="Calibri" panose="020F0502020204030204" pitchFamily="34" charset="0"/>
                <a:hlinkClick r:id="rId2"/>
              </a:rPr>
              <a:t>https://www.mpbio.com/au/glycine-98</a:t>
            </a:r>
            <a:endParaRPr lang="en-US" sz="2000" dirty="0">
              <a:solidFill>
                <a:srgbClr val="000000"/>
              </a:solidFill>
              <a:ea typeface="Calibri" panose="020F0502020204030204" pitchFamily="34" charset="0"/>
              <a:cs typeface="Calibri" panose="020F0502020204030204" pitchFamily="34" charset="0"/>
            </a:endParaRPr>
          </a:p>
          <a:p>
            <a:pPr marL="0" indent="0">
              <a:buNone/>
            </a:pPr>
            <a:r>
              <a:rPr lang="en-US" sz="2000" dirty="0">
                <a:solidFill>
                  <a:srgbClr val="000000"/>
                </a:solidFill>
                <a:ea typeface="Calibri" panose="020F0502020204030204" pitchFamily="34" charset="0"/>
                <a:cs typeface="Calibri" panose="020F0502020204030204" pitchFamily="34" charset="0"/>
              </a:rPr>
              <a:t>[5] Unit Cell of NaCl. Image Credit: </a:t>
            </a:r>
            <a:r>
              <a:rPr lang="en-US" sz="2000" dirty="0">
                <a:solidFill>
                  <a:srgbClr val="000000"/>
                </a:solidFill>
                <a:ea typeface="Calibri" panose="020F0502020204030204" pitchFamily="34" charset="0"/>
                <a:cs typeface="Calibri" panose="020F0502020204030204" pitchFamily="34" charset="0"/>
                <a:hlinkClick r:id="rId3"/>
              </a:rPr>
              <a:t>https://chemistry.stackexchange.com/questions/34119/number-of-atoms-in-nacl-unit-cell</a:t>
            </a:r>
            <a:endParaRPr lang="en-US" sz="2000" dirty="0">
              <a:solidFill>
                <a:srgbClr val="000000"/>
              </a:solidFill>
              <a:ea typeface="Calibri" panose="020F0502020204030204" pitchFamily="34" charset="0"/>
              <a:cs typeface="Calibri" panose="020F0502020204030204" pitchFamily="34" charset="0"/>
            </a:endParaRPr>
          </a:p>
          <a:p>
            <a:pPr marL="0" indent="0">
              <a:buNone/>
            </a:pPr>
            <a:r>
              <a:rPr lang="en-US" sz="2000" dirty="0">
                <a:solidFill>
                  <a:srgbClr val="000000"/>
                </a:solidFill>
                <a:ea typeface="Calibri" panose="020F0502020204030204" pitchFamily="34" charset="0"/>
                <a:cs typeface="Calibri" panose="020F0502020204030204" pitchFamily="34" charset="0"/>
              </a:rPr>
              <a:t>[6] Structural Formula of Sodium Carbonate. Image Credit: </a:t>
            </a:r>
            <a:r>
              <a:rPr lang="en-US" sz="2000" dirty="0">
                <a:solidFill>
                  <a:srgbClr val="000000"/>
                </a:solidFill>
                <a:ea typeface="Calibri" panose="020F0502020204030204" pitchFamily="34" charset="0"/>
                <a:cs typeface="Calibri" panose="020F0502020204030204" pitchFamily="34" charset="0"/>
                <a:hlinkClick r:id="rId4"/>
              </a:rPr>
              <a:t>https://en.wikipedia.org/wiki/Sodium_carbonate</a:t>
            </a:r>
            <a:endParaRPr lang="en-US" sz="2000" dirty="0">
              <a:solidFill>
                <a:srgbClr val="000000"/>
              </a:solidFill>
              <a:ea typeface="Calibri" panose="020F0502020204030204" pitchFamily="34" charset="0"/>
              <a:cs typeface="Calibri" panose="020F0502020204030204" pitchFamily="34" charset="0"/>
            </a:endParaRPr>
          </a:p>
          <a:p>
            <a:pPr marL="0" indent="0">
              <a:buNone/>
            </a:pPr>
            <a:r>
              <a:rPr lang="en-US" sz="2000" dirty="0">
                <a:solidFill>
                  <a:srgbClr val="000000"/>
                </a:solidFill>
                <a:ea typeface="Calibri" panose="020F0502020204030204" pitchFamily="34" charset="0"/>
                <a:cs typeface="Calibri" panose="020F0502020204030204" pitchFamily="34" charset="0"/>
              </a:rPr>
              <a:t>[7] Structural Formula of Magnesium Sulfate. Image Credit: </a:t>
            </a:r>
            <a:r>
              <a:rPr lang="en-US" sz="2000" dirty="0">
                <a:solidFill>
                  <a:srgbClr val="000000"/>
                </a:solidFill>
                <a:ea typeface="Calibri" panose="020F0502020204030204" pitchFamily="34" charset="0"/>
                <a:cs typeface="Calibri" panose="020F0502020204030204" pitchFamily="34" charset="0"/>
                <a:hlinkClick r:id="rId5"/>
              </a:rPr>
              <a:t>https://inci.guide/inorganic-compounds/magnesium-sulfate</a:t>
            </a:r>
            <a:endParaRPr lang="en-US" sz="2000" dirty="0">
              <a:solidFill>
                <a:srgbClr val="000000"/>
              </a:solidFill>
              <a:ea typeface="Calibri" panose="020F0502020204030204" pitchFamily="34" charset="0"/>
              <a:cs typeface="Calibri" panose="020F0502020204030204" pitchFamily="34" charset="0"/>
            </a:endParaRPr>
          </a:p>
          <a:p>
            <a:pPr marL="0" indent="0">
              <a:buNone/>
            </a:pPr>
            <a:endParaRPr lang="en-US" sz="2000" dirty="0">
              <a:solidFill>
                <a:srgbClr val="000000"/>
              </a:solidFill>
              <a:ea typeface="Calibri" panose="020F0502020204030204" pitchFamily="34" charset="0"/>
              <a:cs typeface="Calibri" panose="020F0502020204030204" pitchFamily="34" charset="0"/>
            </a:endParaRPr>
          </a:p>
        </p:txBody>
      </p:sp>
      <p:pic>
        <p:nvPicPr>
          <p:cNvPr id="6" name="Picture 2" descr="Ceres reveals its salty secrets – and blurs the line between comets and  asteroids">
            <a:extLst>
              <a:ext uri="{FF2B5EF4-FFF2-40B4-BE49-F238E27FC236}">
                <a16:creationId xmlns:a16="http://schemas.microsoft.com/office/drawing/2014/main" id="{2E4CBACF-D949-20DF-C595-5FF0B72EE0F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14A99FB-C17E-684B-4AF1-04019C4E3EE1}"/>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a:extLst>
              <a:ext uri="{FF2B5EF4-FFF2-40B4-BE49-F238E27FC236}">
                <a16:creationId xmlns:a16="http://schemas.microsoft.com/office/drawing/2014/main" id="{30326EDD-6190-4DE2-3104-E2AA9C5EC8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CE658A3-9C5D-FEBB-F7F3-7F95F7B13FA5}"/>
              </a:ext>
            </a:extLst>
          </p:cNvPr>
          <p:cNvSpPr txBox="1"/>
          <p:nvPr/>
        </p:nvSpPr>
        <p:spPr>
          <a:xfrm>
            <a:off x="5907486" y="6448296"/>
            <a:ext cx="377026" cy="307777"/>
          </a:xfrm>
          <a:prstGeom prst="rect">
            <a:avLst/>
          </a:prstGeom>
          <a:noFill/>
        </p:spPr>
        <p:txBody>
          <a:bodyPr wrap="none" rtlCol="0">
            <a:spAutoFit/>
          </a:bodyPr>
          <a:lstStyle/>
          <a:p>
            <a:r>
              <a:rPr lang="en-US" sz="1400" dirty="0"/>
              <a:t>11</a:t>
            </a:r>
          </a:p>
        </p:txBody>
      </p:sp>
    </p:spTree>
    <p:extLst>
      <p:ext uri="{BB962C8B-B14F-4D97-AF65-F5344CB8AC3E}">
        <p14:creationId xmlns:p14="http://schemas.microsoft.com/office/powerpoint/2010/main" val="2170959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88C93-2962-96B2-C28F-3952BB6B85B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25E2E7F-C00C-2DF0-EEB6-C0123141CFA7}"/>
              </a:ext>
            </a:extLst>
          </p:cNvPr>
          <p:cNvSpPr>
            <a:spLocks noGrp="1"/>
          </p:cNvSpPr>
          <p:nvPr>
            <p:ph type="title"/>
          </p:nvPr>
        </p:nvSpPr>
        <p:spPr>
          <a:xfrm>
            <a:off x="1108927" y="1132946"/>
            <a:ext cx="3154463" cy="673000"/>
          </a:xfrm>
        </p:spPr>
        <p:txBody>
          <a:bodyPr>
            <a:noAutofit/>
          </a:bodyPr>
          <a:lstStyle/>
          <a:p>
            <a:pPr algn="ctr"/>
            <a:r>
              <a:rPr lang="en-US" b="1" dirty="0"/>
              <a:t>Background</a:t>
            </a:r>
          </a:p>
        </p:txBody>
      </p:sp>
      <p:sp>
        <p:nvSpPr>
          <p:cNvPr id="5" name="Content Placeholder 4">
            <a:extLst>
              <a:ext uri="{FF2B5EF4-FFF2-40B4-BE49-F238E27FC236}">
                <a16:creationId xmlns:a16="http://schemas.microsoft.com/office/drawing/2014/main" id="{B96550AD-812C-D787-2FBF-359D9FD2D8BC}"/>
              </a:ext>
            </a:extLst>
          </p:cNvPr>
          <p:cNvSpPr>
            <a:spLocks noGrp="1"/>
          </p:cNvSpPr>
          <p:nvPr>
            <p:ph idx="1"/>
          </p:nvPr>
        </p:nvSpPr>
        <p:spPr>
          <a:xfrm>
            <a:off x="292926" y="1788125"/>
            <a:ext cx="5221357" cy="4558246"/>
          </a:xfrm>
        </p:spPr>
        <p:txBody>
          <a:bodyPr>
            <a:noAutofit/>
          </a:bodyPr>
          <a:lstStyle/>
          <a:p>
            <a:pPr>
              <a:buFont typeface="Wingdings" panose="05000000000000000000" pitchFamily="2" charset="2"/>
              <a:buChar char="v"/>
            </a:pPr>
            <a:r>
              <a:rPr lang="en-US" dirty="0"/>
              <a:t>What makes up Ceres’ environment?</a:t>
            </a:r>
          </a:p>
          <a:p>
            <a:pPr>
              <a:buFont typeface="Wingdings" panose="05000000000000000000" pitchFamily="2" charset="2"/>
              <a:buChar char="v"/>
            </a:pPr>
            <a:r>
              <a:rPr lang="en-US" dirty="0"/>
              <a:t>Could organic molecules be preserved in icy/oceanic environments?</a:t>
            </a:r>
          </a:p>
          <a:p>
            <a:pPr>
              <a:buFont typeface="Wingdings" panose="05000000000000000000" pitchFamily="2" charset="2"/>
              <a:buChar char="v"/>
            </a:pPr>
            <a:r>
              <a:rPr lang="en-US" dirty="0"/>
              <a:t>Are bodies like Ceres suitable for prebiotic chemistry?</a:t>
            </a:r>
          </a:p>
          <a:p>
            <a:pPr>
              <a:buFont typeface="Wingdings" panose="05000000000000000000" pitchFamily="2" charset="2"/>
              <a:buChar char="v"/>
            </a:pPr>
            <a:r>
              <a:rPr lang="en-US" dirty="0"/>
              <a:t>How does entrapment of organic material affect pH, and vice versa?</a:t>
            </a:r>
          </a:p>
        </p:txBody>
      </p:sp>
      <p:pic>
        <p:nvPicPr>
          <p:cNvPr id="6" name="Picture 2" descr="Ceres reveals its salty secrets – and blurs the line between comets and  asteroids">
            <a:extLst>
              <a:ext uri="{FF2B5EF4-FFF2-40B4-BE49-F238E27FC236}">
                <a16:creationId xmlns:a16="http://schemas.microsoft.com/office/drawing/2014/main" id="{D31DA249-18D7-0374-ADA9-EE20766A95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B9CFE12-9675-B21F-B9CB-48EB3A1453CD}"/>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6">
            <a:extLst>
              <a:ext uri="{FF2B5EF4-FFF2-40B4-BE49-F238E27FC236}">
                <a16:creationId xmlns:a16="http://schemas.microsoft.com/office/drawing/2014/main" id="{42B236DE-2846-E675-B45B-3976290D74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diagram of a rock formation&#10;&#10;Description automatically generated">
            <a:extLst>
              <a:ext uri="{FF2B5EF4-FFF2-40B4-BE49-F238E27FC236}">
                <a16:creationId xmlns:a16="http://schemas.microsoft.com/office/drawing/2014/main" id="{7AEEA0B4-A17D-755B-5E2E-CA2F519E2F09}"/>
              </a:ext>
            </a:extLst>
          </p:cNvPr>
          <p:cNvPicPr>
            <a:picLocks noChangeAspect="1"/>
          </p:cNvPicPr>
          <p:nvPr/>
        </p:nvPicPr>
        <p:blipFill>
          <a:blip r:embed="rId4">
            <a:extLst>
              <a:ext uri="{28A0092B-C50C-407E-A947-70E740481C1C}">
                <a14:useLocalDpi xmlns:a14="http://schemas.microsoft.com/office/drawing/2010/main" val="0"/>
              </a:ext>
            </a:extLst>
          </a:blip>
          <a:srcRect b="49297"/>
          <a:stretch/>
        </p:blipFill>
        <p:spPr>
          <a:xfrm>
            <a:off x="5483167" y="1047666"/>
            <a:ext cx="3336740" cy="4919869"/>
          </a:xfrm>
          <a:prstGeom prst="rect">
            <a:avLst/>
          </a:prstGeom>
        </p:spPr>
      </p:pic>
      <p:pic>
        <p:nvPicPr>
          <p:cNvPr id="8" name="Picture 7" descr="A diagram of a rock formation&#10;&#10;Description automatically generated">
            <a:extLst>
              <a:ext uri="{FF2B5EF4-FFF2-40B4-BE49-F238E27FC236}">
                <a16:creationId xmlns:a16="http://schemas.microsoft.com/office/drawing/2014/main" id="{3549A7A9-1309-DD32-2370-1488D804A982}"/>
              </a:ext>
            </a:extLst>
          </p:cNvPr>
          <p:cNvPicPr>
            <a:picLocks noChangeAspect="1"/>
          </p:cNvPicPr>
          <p:nvPr/>
        </p:nvPicPr>
        <p:blipFill>
          <a:blip r:embed="rId4">
            <a:extLst>
              <a:ext uri="{28A0092B-C50C-407E-A947-70E740481C1C}">
                <a14:useLocalDpi xmlns:a14="http://schemas.microsoft.com/office/drawing/2010/main" val="0"/>
              </a:ext>
            </a:extLst>
          </a:blip>
          <a:srcRect t="50444"/>
          <a:stretch/>
        </p:blipFill>
        <p:spPr>
          <a:xfrm>
            <a:off x="8819907" y="1103302"/>
            <a:ext cx="3336740" cy="4808598"/>
          </a:xfrm>
          <a:prstGeom prst="rect">
            <a:avLst/>
          </a:prstGeom>
        </p:spPr>
      </p:pic>
      <p:sp>
        <p:nvSpPr>
          <p:cNvPr id="10" name="TextBox 9">
            <a:extLst>
              <a:ext uri="{FF2B5EF4-FFF2-40B4-BE49-F238E27FC236}">
                <a16:creationId xmlns:a16="http://schemas.microsoft.com/office/drawing/2014/main" id="{BEC0D680-9BD3-8FFC-C902-4A3F8AE414B1}"/>
              </a:ext>
            </a:extLst>
          </p:cNvPr>
          <p:cNvSpPr txBox="1"/>
          <p:nvPr/>
        </p:nvSpPr>
        <p:spPr>
          <a:xfrm>
            <a:off x="5749756" y="5867526"/>
            <a:ext cx="6664465" cy="523220"/>
          </a:xfrm>
          <a:prstGeom prst="rect">
            <a:avLst/>
          </a:prstGeom>
          <a:noFill/>
        </p:spPr>
        <p:txBody>
          <a:bodyPr wrap="square">
            <a:spAutoFit/>
          </a:bodyPr>
          <a:lstStyle/>
          <a:p>
            <a:r>
              <a:rPr lang="en-US" sz="1400" dirty="0">
                <a:ea typeface="Calibri" panose="020F0502020204030204" pitchFamily="34" charset="0"/>
                <a:cs typeface="Calibri" panose="020F0502020204030204" pitchFamily="34" charset="0"/>
              </a:rPr>
              <a:t>Figure 1: Formation of melt chamber on Ceres and resulting mobilization of fluids with organic material [2].</a:t>
            </a:r>
          </a:p>
        </p:txBody>
      </p:sp>
      <p:sp>
        <p:nvSpPr>
          <p:cNvPr id="13" name="TextBox 12">
            <a:extLst>
              <a:ext uri="{FF2B5EF4-FFF2-40B4-BE49-F238E27FC236}">
                <a16:creationId xmlns:a16="http://schemas.microsoft.com/office/drawing/2014/main" id="{978CD71A-CBA3-03F3-3357-9ED96653C36E}"/>
              </a:ext>
            </a:extLst>
          </p:cNvPr>
          <p:cNvSpPr txBox="1"/>
          <p:nvPr/>
        </p:nvSpPr>
        <p:spPr>
          <a:xfrm>
            <a:off x="5955577" y="6446380"/>
            <a:ext cx="280846" cy="307777"/>
          </a:xfrm>
          <a:prstGeom prst="rect">
            <a:avLst/>
          </a:prstGeom>
          <a:noFill/>
        </p:spPr>
        <p:txBody>
          <a:bodyPr wrap="none" rtlCol="0">
            <a:spAutoFit/>
          </a:bodyPr>
          <a:lstStyle/>
          <a:p>
            <a:r>
              <a:rPr lang="en-US" sz="1400" dirty="0"/>
              <a:t>2</a:t>
            </a:r>
          </a:p>
        </p:txBody>
      </p:sp>
    </p:spTree>
    <p:extLst>
      <p:ext uri="{BB962C8B-B14F-4D97-AF65-F5344CB8AC3E}">
        <p14:creationId xmlns:p14="http://schemas.microsoft.com/office/powerpoint/2010/main" val="3704121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77E07-C849-37A2-7917-8F7CE3A09BD6}"/>
            </a:ext>
          </a:extLst>
        </p:cNvPr>
        <p:cNvGrpSpPr/>
        <p:nvPr/>
      </p:nvGrpSpPr>
      <p:grpSpPr>
        <a:xfrm>
          <a:off x="0" y="0"/>
          <a:ext cx="0" cy="0"/>
          <a:chOff x="0" y="0"/>
          <a:chExt cx="0" cy="0"/>
        </a:xfrm>
      </p:grpSpPr>
      <p:pic>
        <p:nvPicPr>
          <p:cNvPr id="8200" name="Picture 8" descr="Glycine, 98%">
            <a:extLst>
              <a:ext uri="{FF2B5EF4-FFF2-40B4-BE49-F238E27FC236}">
                <a16:creationId xmlns:a16="http://schemas.microsoft.com/office/drawing/2014/main" id="{D6DC647F-2EC5-88E5-4EBD-C9D7C88D0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94" t="27023" r="4336" b="28999"/>
          <a:stretch/>
        </p:blipFill>
        <p:spPr bwMode="auto">
          <a:xfrm>
            <a:off x="576784" y="4062925"/>
            <a:ext cx="2106532" cy="1010565"/>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1E0C24F9-B093-19E6-2A0E-3E208BCB7C19}"/>
              </a:ext>
            </a:extLst>
          </p:cNvPr>
          <p:cNvSpPr>
            <a:spLocks noGrp="1"/>
          </p:cNvSpPr>
          <p:nvPr>
            <p:ph type="title"/>
          </p:nvPr>
        </p:nvSpPr>
        <p:spPr>
          <a:xfrm>
            <a:off x="4684370" y="1132009"/>
            <a:ext cx="2823260" cy="673000"/>
          </a:xfrm>
        </p:spPr>
        <p:txBody>
          <a:bodyPr>
            <a:noAutofit/>
          </a:bodyPr>
          <a:lstStyle/>
          <a:p>
            <a:pPr algn="ctr"/>
            <a:r>
              <a:rPr lang="en-US" b="1" dirty="0"/>
              <a:t>Objectives</a:t>
            </a:r>
          </a:p>
        </p:txBody>
      </p:sp>
      <p:sp>
        <p:nvSpPr>
          <p:cNvPr id="5" name="Content Placeholder 4">
            <a:extLst>
              <a:ext uri="{FF2B5EF4-FFF2-40B4-BE49-F238E27FC236}">
                <a16:creationId xmlns:a16="http://schemas.microsoft.com/office/drawing/2014/main" id="{7E49C9F0-7631-7657-92A9-78648018BA4F}"/>
              </a:ext>
            </a:extLst>
          </p:cNvPr>
          <p:cNvSpPr>
            <a:spLocks noGrp="1"/>
          </p:cNvSpPr>
          <p:nvPr>
            <p:ph idx="1"/>
          </p:nvPr>
        </p:nvSpPr>
        <p:spPr>
          <a:xfrm>
            <a:off x="165652" y="1861389"/>
            <a:ext cx="11860696" cy="1645397"/>
          </a:xfrm>
        </p:spPr>
        <p:txBody>
          <a:bodyPr>
            <a:noAutofit/>
          </a:bodyPr>
          <a:lstStyle/>
          <a:p>
            <a:pPr>
              <a:buFont typeface="Wingdings" panose="05000000000000000000" pitchFamily="2" charset="2"/>
              <a:buChar char="v"/>
            </a:pPr>
            <a:r>
              <a:rPr lang="en-US" dirty="0"/>
              <a:t>Develop experiment using Ceres analogue minerals to replicate process of salts mixing with organic material on Ceres’ surface</a:t>
            </a:r>
          </a:p>
          <a:p>
            <a:pPr>
              <a:buFont typeface="Wingdings" panose="05000000000000000000" pitchFamily="2" charset="2"/>
              <a:buChar char="v"/>
            </a:pPr>
            <a:r>
              <a:rPr lang="en-US" dirty="0"/>
              <a:t>Track pH of solutions and observe entrapment of organic material in salt crystals through microscopic imaging</a:t>
            </a:r>
          </a:p>
        </p:txBody>
      </p:sp>
      <p:pic>
        <p:nvPicPr>
          <p:cNvPr id="6" name="Picture 2" descr="Ceres reveals its salty secrets – and blurs the line between comets and  asteroids">
            <a:extLst>
              <a:ext uri="{FF2B5EF4-FFF2-40B4-BE49-F238E27FC236}">
                <a16:creationId xmlns:a16="http://schemas.microsoft.com/office/drawing/2014/main" id="{56DA8E09-969C-A837-DCF5-41A099ADEE1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1AD21E0A-2C5F-9CD5-351F-F906A12F7AD8}"/>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a:extLst>
              <a:ext uri="{FF2B5EF4-FFF2-40B4-BE49-F238E27FC236}">
                <a16:creationId xmlns:a16="http://schemas.microsoft.com/office/drawing/2014/main" id="{CFF74539-99C3-1B3C-B763-2FD64D4A13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C2A0FE0-32C9-06ED-3787-411CD021CF91}"/>
              </a:ext>
            </a:extLst>
          </p:cNvPr>
          <p:cNvSpPr txBox="1"/>
          <p:nvPr/>
        </p:nvSpPr>
        <p:spPr>
          <a:xfrm>
            <a:off x="3260100" y="4215780"/>
            <a:ext cx="5671797" cy="2215991"/>
          </a:xfrm>
          <a:prstGeom prst="rect">
            <a:avLst/>
          </a:prstGeom>
          <a:noFill/>
        </p:spPr>
        <p:txBody>
          <a:bodyPr wrap="square" rtlCol="0">
            <a:spAutoFit/>
          </a:bodyPr>
          <a:lstStyle/>
          <a:p>
            <a:pPr>
              <a:buFont typeface="Wingdings" panose="05000000000000000000" pitchFamily="2" charset="2"/>
              <a:buChar char="v"/>
            </a:pPr>
            <a:r>
              <a:rPr lang="en-US" sz="2000" dirty="0"/>
              <a:t> </a:t>
            </a:r>
            <a:r>
              <a:rPr lang="en-US" sz="2000" b="1" dirty="0"/>
              <a:t>Glycine</a:t>
            </a:r>
            <a:r>
              <a:rPr lang="en-US" sz="2000" dirty="0"/>
              <a:t> = simplest amino acid</a:t>
            </a:r>
          </a:p>
          <a:p>
            <a:r>
              <a:rPr lang="en-US" sz="2000" dirty="0"/>
              <a:t>- Detected in Ceres’ salt deposits by NASA’s </a:t>
            </a:r>
            <a:r>
              <a:rPr lang="en-US" sz="2000" i="1" dirty="0"/>
              <a:t>Dawn</a:t>
            </a:r>
            <a:r>
              <a:rPr lang="en-US" sz="2000" dirty="0"/>
              <a:t> spacecraft [3]</a:t>
            </a:r>
          </a:p>
          <a:p>
            <a:pPr>
              <a:buFont typeface="Wingdings" panose="05000000000000000000" pitchFamily="2" charset="2"/>
              <a:buChar char="v"/>
            </a:pPr>
            <a:r>
              <a:rPr lang="en-US" sz="2000" dirty="0"/>
              <a:t> </a:t>
            </a:r>
            <a:r>
              <a:rPr lang="en-US" sz="2000" b="1" dirty="0"/>
              <a:t>NaCl</a:t>
            </a:r>
            <a:r>
              <a:rPr lang="en-US" sz="2000" dirty="0"/>
              <a:t> = simple salt with easy growth conditions</a:t>
            </a:r>
          </a:p>
          <a:p>
            <a:r>
              <a:rPr lang="en-US" sz="2000" dirty="0"/>
              <a:t>- Provides broad insight into interactions between organics and salts</a:t>
            </a:r>
          </a:p>
          <a:p>
            <a:endParaRPr lang="en-US" dirty="0"/>
          </a:p>
        </p:txBody>
      </p:sp>
      <p:sp>
        <p:nvSpPr>
          <p:cNvPr id="17" name="TextBox 16">
            <a:extLst>
              <a:ext uri="{FF2B5EF4-FFF2-40B4-BE49-F238E27FC236}">
                <a16:creationId xmlns:a16="http://schemas.microsoft.com/office/drawing/2014/main" id="{BEA974FB-BD92-349B-763F-1FA3A46463BD}"/>
              </a:ext>
            </a:extLst>
          </p:cNvPr>
          <p:cNvSpPr txBox="1"/>
          <p:nvPr/>
        </p:nvSpPr>
        <p:spPr>
          <a:xfrm>
            <a:off x="5955575" y="6448296"/>
            <a:ext cx="280846" cy="307777"/>
          </a:xfrm>
          <a:prstGeom prst="rect">
            <a:avLst/>
          </a:prstGeom>
          <a:noFill/>
        </p:spPr>
        <p:txBody>
          <a:bodyPr wrap="none" rtlCol="0">
            <a:spAutoFit/>
          </a:bodyPr>
          <a:lstStyle/>
          <a:p>
            <a:r>
              <a:rPr lang="en-US" sz="1400" dirty="0"/>
              <a:t>3</a:t>
            </a:r>
          </a:p>
        </p:txBody>
      </p:sp>
      <p:sp>
        <p:nvSpPr>
          <p:cNvPr id="18" name="TextBox 17">
            <a:extLst>
              <a:ext uri="{FF2B5EF4-FFF2-40B4-BE49-F238E27FC236}">
                <a16:creationId xmlns:a16="http://schemas.microsoft.com/office/drawing/2014/main" id="{CD8897B2-9F1E-F7A3-F336-7681D369D455}"/>
              </a:ext>
            </a:extLst>
          </p:cNvPr>
          <p:cNvSpPr txBox="1"/>
          <p:nvPr/>
        </p:nvSpPr>
        <p:spPr>
          <a:xfrm>
            <a:off x="3177027" y="3683372"/>
            <a:ext cx="5837945" cy="738664"/>
          </a:xfrm>
          <a:prstGeom prst="rect">
            <a:avLst/>
          </a:prstGeom>
          <a:noFill/>
        </p:spPr>
        <p:txBody>
          <a:bodyPr wrap="none" rtlCol="0">
            <a:spAutoFit/>
          </a:bodyPr>
          <a:lstStyle/>
          <a:p>
            <a:r>
              <a:rPr lang="en-US" sz="2400" b="1" dirty="0"/>
              <a:t>Why glycine? Why halite (NaCl) crystals?</a:t>
            </a:r>
          </a:p>
          <a:p>
            <a:endParaRPr lang="en-US" dirty="0"/>
          </a:p>
        </p:txBody>
      </p:sp>
      <p:grpSp>
        <p:nvGrpSpPr>
          <p:cNvPr id="20" name="Group 19">
            <a:extLst>
              <a:ext uri="{FF2B5EF4-FFF2-40B4-BE49-F238E27FC236}">
                <a16:creationId xmlns:a16="http://schemas.microsoft.com/office/drawing/2014/main" id="{BBCF9F19-B8FB-E171-45FB-659EBF4F30F8}"/>
              </a:ext>
            </a:extLst>
          </p:cNvPr>
          <p:cNvGrpSpPr/>
          <p:nvPr/>
        </p:nvGrpSpPr>
        <p:grpSpPr>
          <a:xfrm>
            <a:off x="9308985" y="3973870"/>
            <a:ext cx="2631871" cy="1904112"/>
            <a:chOff x="9560129" y="4183968"/>
            <a:chExt cx="2631871" cy="1904112"/>
          </a:xfrm>
        </p:grpSpPr>
        <p:pic>
          <p:nvPicPr>
            <p:cNvPr id="8202" name="Picture 10" descr="inorganic chemistry - Number of atoms in NaCl unit cell - Chemistry Stack  Exchange">
              <a:extLst>
                <a:ext uri="{FF2B5EF4-FFF2-40B4-BE49-F238E27FC236}">
                  <a16:creationId xmlns:a16="http://schemas.microsoft.com/office/drawing/2014/main" id="{B35BBC0B-1C7C-F34F-4F97-950728776D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53" t="7588" r="3956" b="9399"/>
            <a:stretch/>
          </p:blipFill>
          <p:spPr bwMode="auto">
            <a:xfrm>
              <a:off x="9560129" y="4183968"/>
              <a:ext cx="2561166" cy="160402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3C49726-CED5-62CD-1E5E-A276DF0B087B}"/>
                </a:ext>
              </a:extLst>
            </p:cNvPr>
            <p:cNvSpPr/>
            <p:nvPr/>
          </p:nvSpPr>
          <p:spPr>
            <a:xfrm>
              <a:off x="11643360" y="5487901"/>
              <a:ext cx="548640" cy="6001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id="{1851E380-BB7D-4668-36CF-BBF90435A7C5}"/>
              </a:ext>
            </a:extLst>
          </p:cNvPr>
          <p:cNvSpPr txBox="1"/>
          <p:nvPr/>
        </p:nvSpPr>
        <p:spPr>
          <a:xfrm>
            <a:off x="444437" y="5296877"/>
            <a:ext cx="2371227" cy="523220"/>
          </a:xfrm>
          <a:prstGeom prst="rect">
            <a:avLst/>
          </a:prstGeom>
          <a:noFill/>
        </p:spPr>
        <p:txBody>
          <a:bodyPr wrap="none" rtlCol="0">
            <a:spAutoFit/>
          </a:bodyPr>
          <a:lstStyle/>
          <a:p>
            <a:pPr algn="ctr"/>
            <a:r>
              <a:rPr lang="en-US" sz="1400" dirty="0"/>
              <a:t>Figure 2: Structural Formula </a:t>
            </a:r>
          </a:p>
          <a:p>
            <a:pPr algn="ctr"/>
            <a:r>
              <a:rPr lang="en-US" sz="1400" dirty="0"/>
              <a:t>of Glycine [4]</a:t>
            </a:r>
          </a:p>
        </p:txBody>
      </p:sp>
      <p:sp>
        <p:nvSpPr>
          <p:cNvPr id="22" name="TextBox 21">
            <a:extLst>
              <a:ext uri="{FF2B5EF4-FFF2-40B4-BE49-F238E27FC236}">
                <a16:creationId xmlns:a16="http://schemas.microsoft.com/office/drawing/2014/main" id="{ECCCE5D2-5F45-5923-5865-0750F3A9A421}"/>
              </a:ext>
            </a:extLst>
          </p:cNvPr>
          <p:cNvSpPr txBox="1"/>
          <p:nvPr/>
        </p:nvSpPr>
        <p:spPr>
          <a:xfrm>
            <a:off x="9418661" y="5620188"/>
            <a:ext cx="2412520" cy="307777"/>
          </a:xfrm>
          <a:prstGeom prst="rect">
            <a:avLst/>
          </a:prstGeom>
          <a:noFill/>
        </p:spPr>
        <p:txBody>
          <a:bodyPr wrap="none" rtlCol="0">
            <a:spAutoFit/>
          </a:bodyPr>
          <a:lstStyle/>
          <a:p>
            <a:r>
              <a:rPr lang="en-US" sz="1400" dirty="0"/>
              <a:t>Figure 3: Unit Cell of NaCl [5]</a:t>
            </a:r>
          </a:p>
        </p:txBody>
      </p:sp>
    </p:spTree>
    <p:extLst>
      <p:ext uri="{BB962C8B-B14F-4D97-AF65-F5344CB8AC3E}">
        <p14:creationId xmlns:p14="http://schemas.microsoft.com/office/powerpoint/2010/main" val="25500515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D6384-8F4B-23BA-3D42-D2294FE0349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98A314C-D3CA-A471-2172-B33B894C95E7}"/>
              </a:ext>
            </a:extLst>
          </p:cNvPr>
          <p:cNvSpPr>
            <a:spLocks noGrp="1"/>
          </p:cNvSpPr>
          <p:nvPr>
            <p:ph type="title"/>
          </p:nvPr>
        </p:nvSpPr>
        <p:spPr>
          <a:xfrm>
            <a:off x="4949740" y="1114100"/>
            <a:ext cx="2292517" cy="673000"/>
          </a:xfrm>
        </p:spPr>
        <p:txBody>
          <a:bodyPr>
            <a:noAutofit/>
          </a:bodyPr>
          <a:lstStyle/>
          <a:p>
            <a:pPr algn="ctr"/>
            <a:r>
              <a:rPr lang="en-US" b="1" dirty="0"/>
              <a:t>Methods</a:t>
            </a:r>
          </a:p>
        </p:txBody>
      </p:sp>
      <p:sp>
        <p:nvSpPr>
          <p:cNvPr id="5" name="Content Placeholder 4">
            <a:extLst>
              <a:ext uri="{FF2B5EF4-FFF2-40B4-BE49-F238E27FC236}">
                <a16:creationId xmlns:a16="http://schemas.microsoft.com/office/drawing/2014/main" id="{590FA93A-FE58-1E85-044F-7B3C9741569A}"/>
              </a:ext>
            </a:extLst>
          </p:cNvPr>
          <p:cNvSpPr>
            <a:spLocks noGrp="1"/>
          </p:cNvSpPr>
          <p:nvPr>
            <p:ph idx="1"/>
          </p:nvPr>
        </p:nvSpPr>
        <p:spPr>
          <a:xfrm>
            <a:off x="472842" y="1883710"/>
            <a:ext cx="5407822" cy="4269441"/>
          </a:xfrm>
        </p:spPr>
        <p:txBody>
          <a:bodyPr>
            <a:normAutofit lnSpcReduction="10000"/>
          </a:bodyPr>
          <a:lstStyle/>
          <a:p>
            <a:pPr algn="l">
              <a:buFont typeface="Wingdings" panose="05000000000000000000" pitchFamily="2" charset="2"/>
              <a:buChar char="v"/>
            </a:pPr>
            <a:r>
              <a:rPr lang="en-US" sz="2800" dirty="0">
                <a:ea typeface="Calibri" panose="020F0502020204030204" pitchFamily="34" charset="0"/>
                <a:cs typeface="Calibri" panose="020F0502020204030204" pitchFamily="34" charset="0"/>
              </a:rPr>
              <a:t>3 supersaturated NaCl solutions with varying glycine concentrations</a:t>
            </a:r>
          </a:p>
          <a:p>
            <a:pPr algn="l">
              <a:buFont typeface="Wingdings" panose="05000000000000000000" pitchFamily="2" charset="2"/>
              <a:buChar char="v"/>
            </a:pPr>
            <a:r>
              <a:rPr lang="en-US" sz="2800" dirty="0">
                <a:ea typeface="Calibri" panose="020F0502020204030204" pitchFamily="34" charset="0"/>
                <a:cs typeface="Calibri" panose="020F0502020204030204" pitchFamily="34" charset="0"/>
              </a:rPr>
              <a:t>pH &amp; temperature measured twice a week with</a:t>
            </a:r>
            <a:br>
              <a:rPr lang="en-US" sz="2800" dirty="0">
                <a:ea typeface="Calibri" panose="020F0502020204030204" pitchFamily="34" charset="0"/>
                <a:cs typeface="Calibri" panose="020F0502020204030204" pitchFamily="34" charset="0"/>
              </a:rPr>
            </a:br>
            <a:r>
              <a:rPr lang="en-US" sz="2800" dirty="0">
                <a:ea typeface="Calibri" panose="020F0502020204030204" pitchFamily="34" charset="0"/>
                <a:cs typeface="Calibri" panose="020F0502020204030204" pitchFamily="34" charset="0"/>
              </a:rPr>
              <a:t>pH meter</a:t>
            </a:r>
          </a:p>
          <a:p>
            <a:pPr algn="l">
              <a:buFont typeface="Wingdings" panose="05000000000000000000" pitchFamily="2" charset="2"/>
              <a:buChar char="v"/>
            </a:pPr>
            <a:r>
              <a:rPr lang="en-US" sz="2800" dirty="0">
                <a:ea typeface="Calibri" panose="020F0502020204030204" pitchFamily="34" charset="0"/>
                <a:cs typeface="Calibri" panose="020F0502020204030204" pitchFamily="34" charset="0"/>
              </a:rPr>
              <a:t>After 1 week of growth, 3 largest crystals from each solution were collected biweekly as well</a:t>
            </a:r>
          </a:p>
          <a:p>
            <a:pPr algn="l">
              <a:buFont typeface="Wingdings" panose="05000000000000000000" pitchFamily="2" charset="2"/>
              <a:buChar char="v"/>
            </a:pPr>
            <a:r>
              <a:rPr lang="en-US" sz="2800" dirty="0">
                <a:ea typeface="Calibri" panose="020F0502020204030204" pitchFamily="34" charset="0"/>
                <a:cs typeface="Calibri" panose="020F0502020204030204" pitchFamily="34" charset="0"/>
              </a:rPr>
              <a:t>Completed microscopic imaging</a:t>
            </a:r>
          </a:p>
          <a:p>
            <a:pPr marL="0" indent="0">
              <a:buNone/>
            </a:pPr>
            <a:endParaRPr lang="en-US" dirty="0"/>
          </a:p>
        </p:txBody>
      </p:sp>
      <p:pic>
        <p:nvPicPr>
          <p:cNvPr id="6" name="Picture 2" descr="Ceres reveals its salty secrets – and blurs the line between comets and  asteroids">
            <a:extLst>
              <a:ext uri="{FF2B5EF4-FFF2-40B4-BE49-F238E27FC236}">
                <a16:creationId xmlns:a16="http://schemas.microsoft.com/office/drawing/2014/main" id="{7E82DD22-FE74-0ABD-8EE4-6D4F1BF3F28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006DC7CB-01AA-2D05-4476-B07531C0145B}"/>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a:extLst>
              <a:ext uri="{FF2B5EF4-FFF2-40B4-BE49-F238E27FC236}">
                <a16:creationId xmlns:a16="http://schemas.microsoft.com/office/drawing/2014/main" id="{7F72988D-5F15-BE6A-6679-01DFEA705D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082D7621-F534-BE57-C953-203480DC785D}"/>
              </a:ext>
            </a:extLst>
          </p:cNvPr>
          <p:cNvGrpSpPr/>
          <p:nvPr/>
        </p:nvGrpSpPr>
        <p:grpSpPr>
          <a:xfrm>
            <a:off x="6095999" y="2028344"/>
            <a:ext cx="5895139" cy="3693638"/>
            <a:chOff x="6296861" y="2203162"/>
            <a:chExt cx="5895139" cy="3693638"/>
          </a:xfrm>
        </p:grpSpPr>
        <p:pic>
          <p:nvPicPr>
            <p:cNvPr id="8" name="Picture 7" descr="A group of clear plastic containers with labels&#10;&#10;AI-generated content may be incorrect.">
              <a:extLst>
                <a:ext uri="{FF2B5EF4-FFF2-40B4-BE49-F238E27FC236}">
                  <a16:creationId xmlns:a16="http://schemas.microsoft.com/office/drawing/2014/main" id="{ECDDD407-5026-F09C-A5AC-27A081895C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960067" y="2664867"/>
              <a:ext cx="3693637" cy="2770228"/>
            </a:xfrm>
            <a:prstGeom prst="rect">
              <a:avLst/>
            </a:prstGeom>
          </p:spPr>
        </p:pic>
        <p:pic>
          <p:nvPicPr>
            <p:cNvPr id="10" name="Picture 9" descr="A table with several small containers&#10;&#10;AI-generated content may be incorrect.">
              <a:extLst>
                <a:ext uri="{FF2B5EF4-FFF2-40B4-BE49-F238E27FC236}">
                  <a16:creationId xmlns:a16="http://schemas.microsoft.com/office/drawing/2014/main" id="{FBD7CAF3-DF88-F201-7852-777AC03F9F64}"/>
                </a:ext>
              </a:extLst>
            </p:cNvPr>
            <p:cNvPicPr>
              <a:picLocks noChangeAspect="1"/>
            </p:cNvPicPr>
            <p:nvPr/>
          </p:nvPicPr>
          <p:blipFill>
            <a:blip r:embed="rId6">
              <a:extLst>
                <a:ext uri="{28A0092B-C50C-407E-A947-70E740481C1C}">
                  <a14:useLocalDpi xmlns:a14="http://schemas.microsoft.com/office/drawing/2010/main" val="0"/>
                </a:ext>
              </a:extLst>
            </a:blip>
            <a:srcRect b="26326"/>
            <a:stretch/>
          </p:blipFill>
          <p:spPr>
            <a:xfrm>
              <a:off x="6296861" y="4193249"/>
              <a:ext cx="3083075" cy="1703551"/>
            </a:xfrm>
            <a:prstGeom prst="rect">
              <a:avLst/>
            </a:prstGeom>
          </p:spPr>
        </p:pic>
        <p:pic>
          <p:nvPicPr>
            <p:cNvPr id="12" name="Picture 11" descr="A machine on a table&#10;&#10;AI-generated content may be incorrect.">
              <a:extLst>
                <a:ext uri="{FF2B5EF4-FFF2-40B4-BE49-F238E27FC236}">
                  <a16:creationId xmlns:a16="http://schemas.microsoft.com/office/drawing/2014/main" id="{55BA5981-4730-796D-B294-C8192F3A7BDA}"/>
                </a:ext>
              </a:extLst>
            </p:cNvPr>
            <p:cNvPicPr>
              <a:picLocks noChangeAspect="1"/>
            </p:cNvPicPr>
            <p:nvPr/>
          </p:nvPicPr>
          <p:blipFill>
            <a:blip r:embed="rId7">
              <a:extLst>
                <a:ext uri="{28A0092B-C50C-407E-A947-70E740481C1C}">
                  <a14:useLocalDpi xmlns:a14="http://schemas.microsoft.com/office/drawing/2010/main" val="0"/>
                </a:ext>
              </a:extLst>
            </a:blip>
            <a:srcRect l="14036" t="29462" r="12522"/>
            <a:stretch/>
          </p:blipFill>
          <p:spPr>
            <a:xfrm>
              <a:off x="6296861" y="2203162"/>
              <a:ext cx="3083075" cy="1933707"/>
            </a:xfrm>
            <a:prstGeom prst="rect">
              <a:avLst/>
            </a:prstGeom>
          </p:spPr>
        </p:pic>
      </p:grpSp>
      <p:sp>
        <p:nvSpPr>
          <p:cNvPr id="14" name="TextBox 13">
            <a:extLst>
              <a:ext uri="{FF2B5EF4-FFF2-40B4-BE49-F238E27FC236}">
                <a16:creationId xmlns:a16="http://schemas.microsoft.com/office/drawing/2014/main" id="{1F6E2A0D-E181-DE81-80CA-3F894A82F59C}"/>
              </a:ext>
            </a:extLst>
          </p:cNvPr>
          <p:cNvSpPr txBox="1"/>
          <p:nvPr/>
        </p:nvSpPr>
        <p:spPr>
          <a:xfrm>
            <a:off x="6088377" y="5743900"/>
            <a:ext cx="6025296" cy="523220"/>
          </a:xfrm>
          <a:prstGeom prst="rect">
            <a:avLst/>
          </a:prstGeom>
          <a:noFill/>
        </p:spPr>
        <p:txBody>
          <a:bodyPr wrap="square" rtlCol="0">
            <a:spAutoFit/>
          </a:bodyPr>
          <a:lstStyle/>
          <a:p>
            <a:r>
              <a:rPr lang="en-US" sz="1400" dirty="0"/>
              <a:t>Figure 4: Laboratory set-up with pH meter and probe; Petri dishes with crystals in solution; sample collector grids with biweekly collected crystals.</a:t>
            </a:r>
          </a:p>
        </p:txBody>
      </p:sp>
      <p:sp>
        <p:nvSpPr>
          <p:cNvPr id="16" name="TextBox 15">
            <a:extLst>
              <a:ext uri="{FF2B5EF4-FFF2-40B4-BE49-F238E27FC236}">
                <a16:creationId xmlns:a16="http://schemas.microsoft.com/office/drawing/2014/main" id="{BCD74B1F-5572-7D96-DC7C-861F7C46DF10}"/>
              </a:ext>
            </a:extLst>
          </p:cNvPr>
          <p:cNvSpPr txBox="1"/>
          <p:nvPr/>
        </p:nvSpPr>
        <p:spPr>
          <a:xfrm>
            <a:off x="5955575" y="6448296"/>
            <a:ext cx="280846" cy="307777"/>
          </a:xfrm>
          <a:prstGeom prst="rect">
            <a:avLst/>
          </a:prstGeom>
          <a:noFill/>
        </p:spPr>
        <p:txBody>
          <a:bodyPr wrap="none" rtlCol="0">
            <a:spAutoFit/>
          </a:bodyPr>
          <a:lstStyle/>
          <a:p>
            <a:r>
              <a:rPr lang="en-US" sz="1400" dirty="0"/>
              <a:t>4</a:t>
            </a:r>
          </a:p>
        </p:txBody>
      </p:sp>
    </p:spTree>
    <p:extLst>
      <p:ext uri="{BB962C8B-B14F-4D97-AF65-F5344CB8AC3E}">
        <p14:creationId xmlns:p14="http://schemas.microsoft.com/office/powerpoint/2010/main" val="37155722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EC34BA-EEAD-0A66-DA81-2747D5FAF6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C03D092-39B0-B688-73D8-0A1B903707FD}"/>
              </a:ext>
            </a:extLst>
          </p:cNvPr>
          <p:cNvSpPr>
            <a:spLocks noGrp="1"/>
          </p:cNvSpPr>
          <p:nvPr>
            <p:ph type="title"/>
          </p:nvPr>
        </p:nvSpPr>
        <p:spPr>
          <a:xfrm>
            <a:off x="1276128" y="1117185"/>
            <a:ext cx="2095943" cy="782814"/>
          </a:xfrm>
        </p:spPr>
        <p:txBody>
          <a:bodyPr>
            <a:normAutofit/>
          </a:bodyPr>
          <a:lstStyle/>
          <a:p>
            <a:pPr algn="ctr"/>
            <a:r>
              <a:rPr lang="en-US" b="1" dirty="0"/>
              <a:t>Results</a:t>
            </a:r>
          </a:p>
        </p:txBody>
      </p:sp>
      <p:sp>
        <p:nvSpPr>
          <p:cNvPr id="5" name="Content Placeholder 4">
            <a:extLst>
              <a:ext uri="{FF2B5EF4-FFF2-40B4-BE49-F238E27FC236}">
                <a16:creationId xmlns:a16="http://schemas.microsoft.com/office/drawing/2014/main" id="{5D22B0C6-21E8-72EA-ED26-7ED41B32B5C6}"/>
              </a:ext>
            </a:extLst>
          </p:cNvPr>
          <p:cNvSpPr>
            <a:spLocks noGrp="1"/>
          </p:cNvSpPr>
          <p:nvPr>
            <p:ph idx="1"/>
          </p:nvPr>
        </p:nvSpPr>
        <p:spPr>
          <a:xfrm>
            <a:off x="194767" y="1918317"/>
            <a:ext cx="4619387" cy="3822498"/>
          </a:xfrm>
        </p:spPr>
        <p:txBody>
          <a:bodyPr>
            <a:noAutofit/>
          </a:bodyPr>
          <a:lstStyle/>
          <a:p>
            <a:pPr marL="285750" indent="-285750">
              <a:buFont typeface="Wingdings" panose="05000000000000000000" pitchFamily="2" charset="2"/>
              <a:buChar char="v"/>
            </a:pPr>
            <a:r>
              <a:rPr lang="en-US" sz="2800" dirty="0"/>
              <a:t>pH consistently higher for solutions with less/no glycine </a:t>
            </a:r>
          </a:p>
          <a:p>
            <a:pPr marL="285750" indent="-285750">
              <a:buFont typeface="Wingdings" panose="05000000000000000000" pitchFamily="2" charset="2"/>
              <a:buChar char="v"/>
            </a:pPr>
            <a:r>
              <a:rPr lang="en-US" sz="2800" dirty="0"/>
              <a:t>133 mM glycine line suggests potential increase in pH over time</a:t>
            </a:r>
          </a:p>
          <a:p>
            <a:pPr marL="285750" indent="-285750">
              <a:buFont typeface="Wingdings" panose="05000000000000000000" pitchFamily="2" charset="2"/>
              <a:buChar char="v"/>
            </a:pPr>
            <a:r>
              <a:rPr lang="en-US" sz="2800" dirty="0"/>
              <a:t>Solution becomes less acidic as glycine is entrapped in salt crystal</a:t>
            </a:r>
          </a:p>
          <a:p>
            <a:pPr marL="0" indent="0">
              <a:buNone/>
            </a:pPr>
            <a:endParaRPr lang="en-US" dirty="0"/>
          </a:p>
        </p:txBody>
      </p:sp>
      <p:pic>
        <p:nvPicPr>
          <p:cNvPr id="6" name="Picture 2" descr="Ceres reveals its salty secrets – and blurs the line between comets and  asteroids">
            <a:extLst>
              <a:ext uri="{FF2B5EF4-FFF2-40B4-BE49-F238E27FC236}">
                <a16:creationId xmlns:a16="http://schemas.microsoft.com/office/drawing/2014/main" id="{E2B79529-1C10-875B-2AB0-938F7AF074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0585B68-4E7D-47D1-9F7E-F9800193B177}"/>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313751E-3B19-E079-8E94-5B3E535DF6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1257" y="1377530"/>
            <a:ext cx="7105976" cy="4284108"/>
          </a:xfrm>
          <a:prstGeom prst="rect">
            <a:avLst/>
          </a:prstGeom>
          <a:ln w="3175">
            <a:solidFill>
              <a:schemeClr val="tx1">
                <a:alpha val="60000"/>
              </a:schemeClr>
            </a:solidFill>
          </a:ln>
        </p:spPr>
      </p:pic>
      <p:pic>
        <p:nvPicPr>
          <p:cNvPr id="2054" name="Picture 6">
            <a:extLst>
              <a:ext uri="{FF2B5EF4-FFF2-40B4-BE49-F238E27FC236}">
                <a16:creationId xmlns:a16="http://schemas.microsoft.com/office/drawing/2014/main" id="{84028196-C41D-757D-FA77-A95B23519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D6231CF-1F70-D2A5-C219-5EEB695FD85C}"/>
              </a:ext>
            </a:extLst>
          </p:cNvPr>
          <p:cNvSpPr txBox="1"/>
          <p:nvPr/>
        </p:nvSpPr>
        <p:spPr>
          <a:xfrm>
            <a:off x="4814154" y="5740815"/>
            <a:ext cx="7183079" cy="800219"/>
          </a:xfrm>
          <a:prstGeom prst="rect">
            <a:avLst/>
          </a:prstGeom>
          <a:noFill/>
        </p:spPr>
        <p:txBody>
          <a:bodyPr wrap="square" rtlCol="0">
            <a:spAutoFit/>
          </a:bodyPr>
          <a:lstStyle/>
          <a:p>
            <a:r>
              <a:rPr lang="en-US" sz="1400" dirty="0"/>
              <a:t>Figure 5:</a:t>
            </a:r>
            <a:r>
              <a:rPr lang="en-US" sz="1400" dirty="0">
                <a:ea typeface="Calibri" panose="020F0502020204030204" pitchFamily="34" charset="0"/>
                <a:cs typeface="Calibri" panose="020F0502020204030204" pitchFamily="34" charset="0"/>
              </a:rPr>
              <a:t> pH of solutions with higher concentration of glycine is more acidic, consistent with glycine’s nature as an amino acid</a:t>
            </a:r>
          </a:p>
          <a:p>
            <a:endParaRPr lang="en-US" dirty="0"/>
          </a:p>
        </p:txBody>
      </p:sp>
      <p:sp>
        <p:nvSpPr>
          <p:cNvPr id="12" name="TextBox 11">
            <a:extLst>
              <a:ext uri="{FF2B5EF4-FFF2-40B4-BE49-F238E27FC236}">
                <a16:creationId xmlns:a16="http://schemas.microsoft.com/office/drawing/2014/main" id="{D8FF6D7D-D840-4D9D-A5AA-9736D1AE4C1F}"/>
              </a:ext>
            </a:extLst>
          </p:cNvPr>
          <p:cNvSpPr txBox="1"/>
          <p:nvPr/>
        </p:nvSpPr>
        <p:spPr>
          <a:xfrm>
            <a:off x="5955577" y="6448296"/>
            <a:ext cx="280846" cy="307777"/>
          </a:xfrm>
          <a:prstGeom prst="rect">
            <a:avLst/>
          </a:prstGeom>
          <a:noFill/>
        </p:spPr>
        <p:txBody>
          <a:bodyPr wrap="none" rtlCol="0">
            <a:spAutoFit/>
          </a:bodyPr>
          <a:lstStyle/>
          <a:p>
            <a:r>
              <a:rPr lang="en-US" sz="1400" dirty="0"/>
              <a:t>5</a:t>
            </a:r>
          </a:p>
        </p:txBody>
      </p:sp>
    </p:spTree>
    <p:extLst>
      <p:ext uri="{BB962C8B-B14F-4D97-AF65-F5344CB8AC3E}">
        <p14:creationId xmlns:p14="http://schemas.microsoft.com/office/powerpoint/2010/main" val="2892788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BA6DB-36D2-811F-C563-D6C3D3575C6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C0D866-9E26-618E-A3AC-1067023D4926}"/>
              </a:ext>
            </a:extLst>
          </p:cNvPr>
          <p:cNvSpPr>
            <a:spLocks noGrp="1"/>
          </p:cNvSpPr>
          <p:nvPr>
            <p:ph type="title"/>
          </p:nvPr>
        </p:nvSpPr>
        <p:spPr>
          <a:xfrm>
            <a:off x="649993" y="1192344"/>
            <a:ext cx="3603128" cy="782814"/>
          </a:xfrm>
        </p:spPr>
        <p:txBody>
          <a:bodyPr>
            <a:noAutofit/>
          </a:bodyPr>
          <a:lstStyle/>
          <a:p>
            <a:pPr algn="ctr"/>
            <a:r>
              <a:rPr lang="en-US" b="1" dirty="0"/>
              <a:t>Results cont.</a:t>
            </a:r>
          </a:p>
        </p:txBody>
      </p:sp>
      <p:sp>
        <p:nvSpPr>
          <p:cNvPr id="5" name="Content Placeholder 4">
            <a:extLst>
              <a:ext uri="{FF2B5EF4-FFF2-40B4-BE49-F238E27FC236}">
                <a16:creationId xmlns:a16="http://schemas.microsoft.com/office/drawing/2014/main" id="{A68C895A-901C-2C1F-8E38-AEB01DDE485E}"/>
              </a:ext>
            </a:extLst>
          </p:cNvPr>
          <p:cNvSpPr>
            <a:spLocks noGrp="1"/>
          </p:cNvSpPr>
          <p:nvPr>
            <p:ph idx="1"/>
          </p:nvPr>
        </p:nvSpPr>
        <p:spPr>
          <a:xfrm>
            <a:off x="182523" y="1978181"/>
            <a:ext cx="4538068" cy="3743801"/>
          </a:xfrm>
        </p:spPr>
        <p:txBody>
          <a:bodyPr>
            <a:noAutofit/>
          </a:bodyPr>
          <a:lstStyle/>
          <a:p>
            <a:pPr marL="285750" indent="-285750">
              <a:buFont typeface="Wingdings" panose="05000000000000000000" pitchFamily="2" charset="2"/>
              <a:buChar char="v"/>
            </a:pPr>
            <a:r>
              <a:rPr lang="en-US" sz="2800" dirty="0"/>
              <a:t>Temperature measured by pH probe reflects ambient temp. of lab</a:t>
            </a:r>
          </a:p>
          <a:p>
            <a:pPr marL="285750" indent="-285750">
              <a:buFont typeface="Wingdings" panose="05000000000000000000" pitchFamily="2" charset="2"/>
              <a:buChar char="v"/>
            </a:pPr>
            <a:r>
              <a:rPr lang="en-US" sz="2800" dirty="0"/>
              <a:t>Does not reflect temp. of solution</a:t>
            </a:r>
          </a:p>
          <a:p>
            <a:pPr marL="285750" indent="-285750">
              <a:buFont typeface="Wingdings" panose="05000000000000000000" pitchFamily="2" charset="2"/>
              <a:buChar char="v"/>
            </a:pPr>
            <a:r>
              <a:rPr lang="en-US" sz="2800" dirty="0"/>
              <a:t>Consistent temp. between measurements </a:t>
            </a:r>
            <a:r>
              <a:rPr lang="en-US" dirty="0"/>
              <a:t>on same</a:t>
            </a:r>
            <a:r>
              <a:rPr lang="en-US" sz="2800" dirty="0"/>
              <a:t> day confirms pH results are reliable</a:t>
            </a:r>
          </a:p>
          <a:p>
            <a:pPr marL="0" indent="0">
              <a:buNone/>
            </a:pPr>
            <a:endParaRPr lang="en-US" dirty="0"/>
          </a:p>
        </p:txBody>
      </p:sp>
      <p:pic>
        <p:nvPicPr>
          <p:cNvPr id="6" name="Picture 2" descr="Ceres reveals its salty secrets – and blurs the line between comets and  asteroids">
            <a:extLst>
              <a:ext uri="{FF2B5EF4-FFF2-40B4-BE49-F238E27FC236}">
                <a16:creationId xmlns:a16="http://schemas.microsoft.com/office/drawing/2014/main" id="{31EE2AAF-51E7-BF74-C4DA-9AE946B014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F42C5979-891D-BF44-F122-B6A0D1044A97}"/>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85A9860-6AE4-6F0E-D7F0-C36C325BE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409" y="1285821"/>
            <a:ext cx="7161491" cy="4271690"/>
          </a:xfrm>
          <a:prstGeom prst="rect">
            <a:avLst/>
          </a:prstGeom>
        </p:spPr>
      </p:pic>
      <p:pic>
        <p:nvPicPr>
          <p:cNvPr id="8" name="Picture 6">
            <a:extLst>
              <a:ext uri="{FF2B5EF4-FFF2-40B4-BE49-F238E27FC236}">
                <a16:creationId xmlns:a16="http://schemas.microsoft.com/office/drawing/2014/main" id="{520DF095-1FFD-5808-6B4A-B584F4AAAF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F69CA70-82C6-2082-23AA-756008FF4927}"/>
              </a:ext>
            </a:extLst>
          </p:cNvPr>
          <p:cNvSpPr txBox="1"/>
          <p:nvPr/>
        </p:nvSpPr>
        <p:spPr>
          <a:xfrm>
            <a:off x="4832409" y="5613891"/>
            <a:ext cx="7177068" cy="523220"/>
          </a:xfrm>
          <a:prstGeom prst="rect">
            <a:avLst/>
          </a:prstGeom>
          <a:noFill/>
        </p:spPr>
        <p:txBody>
          <a:bodyPr wrap="square">
            <a:spAutoFit/>
          </a:bodyPr>
          <a:lstStyle/>
          <a:p>
            <a:r>
              <a:rPr lang="en-US" sz="1400" dirty="0">
                <a:ea typeface="Calibri" panose="020F0502020204030204" pitchFamily="34" charset="0"/>
                <a:cs typeface="Calibri" panose="020F0502020204030204" pitchFamily="34" charset="0"/>
              </a:rPr>
              <a:t>Figure 6: Temperatures of solutions on a given day do not vary by over 0.5˚C, indicating that pH measurements are reliable and consistent</a:t>
            </a:r>
          </a:p>
        </p:txBody>
      </p:sp>
      <p:sp>
        <p:nvSpPr>
          <p:cNvPr id="12" name="TextBox 11">
            <a:extLst>
              <a:ext uri="{FF2B5EF4-FFF2-40B4-BE49-F238E27FC236}">
                <a16:creationId xmlns:a16="http://schemas.microsoft.com/office/drawing/2014/main" id="{9620950B-7A96-008F-499D-F353172D8023}"/>
              </a:ext>
            </a:extLst>
          </p:cNvPr>
          <p:cNvSpPr txBox="1"/>
          <p:nvPr/>
        </p:nvSpPr>
        <p:spPr>
          <a:xfrm>
            <a:off x="5955577" y="6448296"/>
            <a:ext cx="280846" cy="307777"/>
          </a:xfrm>
          <a:prstGeom prst="rect">
            <a:avLst/>
          </a:prstGeom>
          <a:noFill/>
        </p:spPr>
        <p:txBody>
          <a:bodyPr wrap="none" rtlCol="0">
            <a:spAutoFit/>
          </a:bodyPr>
          <a:lstStyle/>
          <a:p>
            <a:r>
              <a:rPr lang="en-US" sz="1400" dirty="0"/>
              <a:t>6</a:t>
            </a:r>
          </a:p>
        </p:txBody>
      </p:sp>
    </p:spTree>
    <p:extLst>
      <p:ext uri="{BB962C8B-B14F-4D97-AF65-F5344CB8AC3E}">
        <p14:creationId xmlns:p14="http://schemas.microsoft.com/office/powerpoint/2010/main" val="3767457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96BE35EF-A70C-E24B-936B-57B099799795}"/>
              </a:ext>
            </a:extLst>
          </p:cNvPr>
          <p:cNvGrpSpPr/>
          <p:nvPr/>
        </p:nvGrpSpPr>
        <p:grpSpPr>
          <a:xfrm>
            <a:off x="3641301" y="161558"/>
            <a:ext cx="8327081" cy="6523463"/>
            <a:chOff x="1279844" y="-529202"/>
            <a:chExt cx="8508047" cy="7387202"/>
          </a:xfrm>
        </p:grpSpPr>
        <p:pic>
          <p:nvPicPr>
            <p:cNvPr id="18" name="Picture 17">
              <a:extLst>
                <a:ext uri="{FF2B5EF4-FFF2-40B4-BE49-F238E27FC236}">
                  <a16:creationId xmlns:a16="http://schemas.microsoft.com/office/drawing/2014/main" id="{627E5DF3-0997-3791-A262-45D04100B53B}"/>
                </a:ext>
              </a:extLst>
            </p:cNvPr>
            <p:cNvPicPr>
              <a:picLocks noChangeAspect="1"/>
            </p:cNvPicPr>
            <p:nvPr/>
          </p:nvPicPr>
          <p:blipFill>
            <a:blip r:embed="rId2" cstate="print">
              <a:extLst>
                <a:ext uri="{28A0092B-C50C-407E-A947-70E740481C1C}">
                  <a14:useLocalDpi xmlns:a14="http://schemas.microsoft.com/office/drawing/2010/main" val="0"/>
                </a:ext>
              </a:extLst>
            </a:blip>
            <a:srcRect r="15227" b="20526"/>
            <a:stretch/>
          </p:blipFill>
          <p:spPr>
            <a:xfrm>
              <a:off x="1395205" y="409144"/>
              <a:ext cx="2743201" cy="1828800"/>
            </a:xfrm>
            <a:prstGeom prst="rect">
              <a:avLst/>
            </a:prstGeom>
          </p:spPr>
        </p:pic>
        <p:pic>
          <p:nvPicPr>
            <p:cNvPr id="19" name="Picture 18">
              <a:extLst>
                <a:ext uri="{FF2B5EF4-FFF2-40B4-BE49-F238E27FC236}">
                  <a16:creationId xmlns:a16="http://schemas.microsoft.com/office/drawing/2014/main" id="{6CBB9ED8-2574-BC0B-3671-47B5F933293F}"/>
                </a:ext>
              </a:extLst>
            </p:cNvPr>
            <p:cNvPicPr>
              <a:picLocks noChangeAspect="1"/>
            </p:cNvPicPr>
            <p:nvPr/>
          </p:nvPicPr>
          <p:blipFill>
            <a:blip r:embed="rId3" cstate="print">
              <a:extLst>
                <a:ext uri="{28A0092B-C50C-407E-A947-70E740481C1C}">
                  <a14:useLocalDpi xmlns:a14="http://schemas.microsoft.com/office/drawing/2010/main" val="0"/>
                </a:ext>
              </a:extLst>
            </a:blip>
            <a:srcRect r="7823" b="13584"/>
            <a:stretch/>
          </p:blipFill>
          <p:spPr>
            <a:xfrm>
              <a:off x="4212364" y="409144"/>
              <a:ext cx="2743200" cy="1828800"/>
            </a:xfrm>
            <a:prstGeom prst="rect">
              <a:avLst/>
            </a:prstGeom>
          </p:spPr>
        </p:pic>
        <p:pic>
          <p:nvPicPr>
            <p:cNvPr id="20" name="Picture 19" descr="A close-up of a glass&#10;&#10;Description automatically generated">
              <a:extLst>
                <a:ext uri="{FF2B5EF4-FFF2-40B4-BE49-F238E27FC236}">
                  <a16:creationId xmlns:a16="http://schemas.microsoft.com/office/drawing/2014/main" id="{5169569F-A8B9-C424-8AC8-6226A2161446}"/>
                </a:ext>
              </a:extLst>
            </p:cNvPr>
            <p:cNvPicPr>
              <a:picLocks noChangeAspect="1"/>
            </p:cNvPicPr>
            <p:nvPr/>
          </p:nvPicPr>
          <p:blipFill>
            <a:blip r:embed="rId4" cstate="print">
              <a:extLst>
                <a:ext uri="{28A0092B-C50C-407E-A947-70E740481C1C}">
                  <a14:useLocalDpi xmlns:a14="http://schemas.microsoft.com/office/drawing/2010/main" val="0"/>
                </a:ext>
              </a:extLst>
            </a:blip>
            <a:srcRect t="778" r="-4892" b="886"/>
            <a:stretch/>
          </p:blipFill>
          <p:spPr>
            <a:xfrm>
              <a:off x="7044691" y="409144"/>
              <a:ext cx="2743200" cy="1828800"/>
            </a:xfrm>
            <a:prstGeom prst="rect">
              <a:avLst/>
            </a:prstGeom>
          </p:spPr>
        </p:pic>
        <p:pic>
          <p:nvPicPr>
            <p:cNvPr id="21" name="Picture 20" descr="A close-up of a frozen ice&#10;&#10;Description automatically generated">
              <a:extLst>
                <a:ext uri="{FF2B5EF4-FFF2-40B4-BE49-F238E27FC236}">
                  <a16:creationId xmlns:a16="http://schemas.microsoft.com/office/drawing/2014/main" id="{57EF2A3F-25A4-D108-D70B-081B9577258B}"/>
                </a:ext>
              </a:extLst>
            </p:cNvPr>
            <p:cNvPicPr>
              <a:picLocks noChangeAspect="1"/>
            </p:cNvPicPr>
            <p:nvPr/>
          </p:nvPicPr>
          <p:blipFill>
            <a:blip r:embed="rId5" cstate="print">
              <a:extLst>
                <a:ext uri="{28A0092B-C50C-407E-A947-70E740481C1C}">
                  <a14:useLocalDpi xmlns:a14="http://schemas.microsoft.com/office/drawing/2010/main" val="0"/>
                </a:ext>
              </a:extLst>
            </a:blip>
            <a:srcRect l="-4656" t="-4146" r="648" b="6638"/>
            <a:stretch/>
          </p:blipFill>
          <p:spPr>
            <a:xfrm>
              <a:off x="1279844" y="2546668"/>
              <a:ext cx="2868423" cy="1912282"/>
            </a:xfrm>
            <a:prstGeom prst="rect">
              <a:avLst/>
            </a:prstGeom>
          </p:spPr>
        </p:pic>
        <p:pic>
          <p:nvPicPr>
            <p:cNvPr id="22" name="Picture 21" descr="A close up of a blue and white background&#10;&#10;Description automatically generated">
              <a:extLst>
                <a:ext uri="{FF2B5EF4-FFF2-40B4-BE49-F238E27FC236}">
                  <a16:creationId xmlns:a16="http://schemas.microsoft.com/office/drawing/2014/main" id="{48935837-4014-01C0-A71E-95DB0DCBED63}"/>
                </a:ext>
              </a:extLst>
            </p:cNvPr>
            <p:cNvPicPr>
              <a:picLocks noChangeAspect="1"/>
            </p:cNvPicPr>
            <p:nvPr/>
          </p:nvPicPr>
          <p:blipFill>
            <a:blip r:embed="rId6" cstate="print">
              <a:extLst>
                <a:ext uri="{28A0092B-C50C-407E-A947-70E740481C1C}">
                  <a14:useLocalDpi xmlns:a14="http://schemas.microsoft.com/office/drawing/2010/main" val="0"/>
                </a:ext>
              </a:extLst>
            </a:blip>
            <a:srcRect t="6248" r="1948" b="1826"/>
            <a:stretch/>
          </p:blipFill>
          <p:spPr>
            <a:xfrm>
              <a:off x="4226729" y="2641477"/>
              <a:ext cx="2743200" cy="1828800"/>
            </a:xfrm>
            <a:prstGeom prst="rect">
              <a:avLst/>
            </a:prstGeom>
          </p:spPr>
        </p:pic>
        <p:pic>
          <p:nvPicPr>
            <p:cNvPr id="23" name="Picture 22" descr="Close-up of a glass surface&#10;&#10;Description automatically generated">
              <a:extLst>
                <a:ext uri="{FF2B5EF4-FFF2-40B4-BE49-F238E27FC236}">
                  <a16:creationId xmlns:a16="http://schemas.microsoft.com/office/drawing/2014/main" id="{EEBC2330-6C39-065E-9F90-8191F832AB7C}"/>
                </a:ext>
              </a:extLst>
            </p:cNvPr>
            <p:cNvPicPr>
              <a:picLocks noChangeAspect="1"/>
            </p:cNvPicPr>
            <p:nvPr/>
          </p:nvPicPr>
          <p:blipFill>
            <a:blip r:embed="rId7" cstate="print">
              <a:extLst>
                <a:ext uri="{28A0092B-C50C-407E-A947-70E740481C1C}">
                  <a14:useLocalDpi xmlns:a14="http://schemas.microsoft.com/office/drawing/2010/main" val="0"/>
                </a:ext>
              </a:extLst>
            </a:blip>
            <a:srcRect l="-4312" r="6918" b="8692"/>
            <a:stretch/>
          </p:blipFill>
          <p:spPr>
            <a:xfrm>
              <a:off x="6928849" y="2646870"/>
              <a:ext cx="2743200" cy="1828800"/>
            </a:xfrm>
            <a:prstGeom prst="rect">
              <a:avLst/>
            </a:prstGeom>
          </p:spPr>
        </p:pic>
        <p:pic>
          <p:nvPicPr>
            <p:cNvPr id="24" name="Picture 23" descr="A close-up of a black and white background&#10;&#10;Description automatically generated">
              <a:extLst>
                <a:ext uri="{FF2B5EF4-FFF2-40B4-BE49-F238E27FC236}">
                  <a16:creationId xmlns:a16="http://schemas.microsoft.com/office/drawing/2014/main" id="{29F899EA-4395-746A-EAE9-59DEF9B457FD}"/>
                </a:ext>
              </a:extLst>
            </p:cNvPr>
            <p:cNvPicPr>
              <a:picLocks noChangeAspect="1"/>
            </p:cNvPicPr>
            <p:nvPr/>
          </p:nvPicPr>
          <p:blipFill>
            <a:blip r:embed="rId8" cstate="print">
              <a:extLst>
                <a:ext uri="{28A0092B-C50C-407E-A947-70E740481C1C}">
                  <a14:useLocalDpi xmlns:a14="http://schemas.microsoft.com/office/drawing/2010/main" val="0"/>
                </a:ext>
              </a:extLst>
            </a:blip>
            <a:srcRect b="6088"/>
            <a:stretch/>
          </p:blipFill>
          <p:spPr>
            <a:xfrm>
              <a:off x="1399925" y="4853718"/>
              <a:ext cx="2738476" cy="1828800"/>
            </a:xfrm>
            <a:prstGeom prst="rect">
              <a:avLst/>
            </a:prstGeom>
          </p:spPr>
        </p:pic>
        <p:pic>
          <p:nvPicPr>
            <p:cNvPr id="25" name="Picture 24">
              <a:extLst>
                <a:ext uri="{FF2B5EF4-FFF2-40B4-BE49-F238E27FC236}">
                  <a16:creationId xmlns:a16="http://schemas.microsoft.com/office/drawing/2014/main" id="{1024B7F5-A430-3426-191D-09B5C8E2621D}"/>
                </a:ext>
              </a:extLst>
            </p:cNvPr>
            <p:cNvPicPr>
              <a:picLocks noChangeAspect="1"/>
            </p:cNvPicPr>
            <p:nvPr/>
          </p:nvPicPr>
          <p:blipFill>
            <a:blip r:embed="rId9" cstate="print">
              <a:extLst>
                <a:ext uri="{28A0092B-C50C-407E-A947-70E740481C1C}">
                  <a14:useLocalDpi xmlns:a14="http://schemas.microsoft.com/office/drawing/2010/main" val="0"/>
                </a:ext>
              </a:extLst>
            </a:blip>
            <a:srcRect t="29678" r="26791" b="1688"/>
            <a:stretch/>
          </p:blipFill>
          <p:spPr>
            <a:xfrm>
              <a:off x="4217084" y="4853718"/>
              <a:ext cx="2743200" cy="1828800"/>
            </a:xfrm>
            <a:prstGeom prst="rect">
              <a:avLst/>
            </a:prstGeom>
          </p:spPr>
        </p:pic>
        <p:pic>
          <p:nvPicPr>
            <p:cNvPr id="26" name="Picture 25" descr="Close-up of water droplets on a blue surface&#10;&#10;Description automatically generated">
              <a:extLst>
                <a:ext uri="{FF2B5EF4-FFF2-40B4-BE49-F238E27FC236}">
                  <a16:creationId xmlns:a16="http://schemas.microsoft.com/office/drawing/2014/main" id="{2E1E8845-D31A-71E3-3F11-54C9450621FD}"/>
                </a:ext>
              </a:extLst>
            </p:cNvPr>
            <p:cNvPicPr>
              <a:picLocks noChangeAspect="1"/>
            </p:cNvPicPr>
            <p:nvPr/>
          </p:nvPicPr>
          <p:blipFill>
            <a:blip r:embed="rId10" cstate="print">
              <a:extLst>
                <a:ext uri="{28A0092B-C50C-407E-A947-70E740481C1C}">
                  <a14:useLocalDpi xmlns:a14="http://schemas.microsoft.com/office/drawing/2010/main" val="0"/>
                </a:ext>
              </a:extLst>
            </a:blip>
            <a:srcRect l="-14158" t="6875" r="5068" b="-9149"/>
            <a:stretch/>
          </p:blipFill>
          <p:spPr>
            <a:xfrm>
              <a:off x="6653456" y="4852035"/>
              <a:ext cx="3008948" cy="2005965"/>
            </a:xfrm>
            <a:prstGeom prst="rect">
              <a:avLst/>
            </a:prstGeom>
          </p:spPr>
        </p:pic>
        <p:sp>
          <p:nvSpPr>
            <p:cNvPr id="27" name="TextBox 26">
              <a:extLst>
                <a:ext uri="{FF2B5EF4-FFF2-40B4-BE49-F238E27FC236}">
                  <a16:creationId xmlns:a16="http://schemas.microsoft.com/office/drawing/2014/main" id="{87EE38DD-D389-7931-FA57-0FA38CEF200D}"/>
                </a:ext>
              </a:extLst>
            </p:cNvPr>
            <p:cNvSpPr txBox="1">
              <a:spLocks/>
            </p:cNvSpPr>
            <p:nvPr/>
          </p:nvSpPr>
          <p:spPr>
            <a:xfrm>
              <a:off x="1400285" y="-529202"/>
              <a:ext cx="8262478" cy="553998"/>
            </a:xfrm>
            <a:prstGeom prst="rect">
              <a:avLst/>
            </a:prstGeom>
            <a:solidFill>
              <a:srgbClr val="89BAEF"/>
            </a:solidFill>
          </p:spPr>
          <p:txBody>
            <a:bodyPr wrap="square" rtlCol="0">
              <a:spAutoFit/>
            </a:bodyPr>
            <a:lstStyle/>
            <a:p>
              <a:pPr fontAlgn="base">
                <a:spcBef>
                  <a:spcPct val="0"/>
                </a:spcBef>
                <a:spcAft>
                  <a:spcPct val="0"/>
                </a:spcAft>
              </a:pPr>
              <a:r>
                <a:rPr lang="en-US" sz="3000" b="1" dirty="0">
                  <a:solidFill>
                    <a:srgbClr val="FFFFFF"/>
                  </a:solidFill>
                  <a:latin typeface="Arial" charset="0"/>
                  <a:ea typeface="Osaka" charset="-128"/>
                </a:rPr>
                <a:t>    Beginning            Middle              End</a:t>
              </a:r>
            </a:p>
          </p:txBody>
        </p:sp>
        <p:sp>
          <p:nvSpPr>
            <p:cNvPr id="28" name="TextBox 27">
              <a:extLst>
                <a:ext uri="{FF2B5EF4-FFF2-40B4-BE49-F238E27FC236}">
                  <a16:creationId xmlns:a16="http://schemas.microsoft.com/office/drawing/2014/main" id="{7A0590C7-1C38-E67D-EE72-E1E9E946A2E9}"/>
                </a:ext>
              </a:extLst>
            </p:cNvPr>
            <p:cNvSpPr txBox="1">
              <a:spLocks/>
            </p:cNvSpPr>
            <p:nvPr/>
          </p:nvSpPr>
          <p:spPr>
            <a:xfrm>
              <a:off x="1395205" y="71767"/>
              <a:ext cx="8262478" cy="283782"/>
            </a:xfrm>
            <a:prstGeom prst="rect">
              <a:avLst/>
            </a:prstGeom>
            <a:solidFill>
              <a:srgbClr val="CDE9F8"/>
            </a:solidFill>
          </p:spPr>
          <p:txBody>
            <a:bodyPr wrap="square" rtlCol="0">
              <a:noAutofit/>
            </a:bodyPr>
            <a:lstStyle/>
            <a:p>
              <a:pPr algn="ctr" fontAlgn="base">
                <a:spcBef>
                  <a:spcPct val="0"/>
                </a:spcBef>
                <a:spcAft>
                  <a:spcPct val="0"/>
                </a:spcAft>
              </a:pP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No glycine</a:t>
              </a:r>
            </a:p>
          </p:txBody>
        </p:sp>
        <p:sp>
          <p:nvSpPr>
            <p:cNvPr id="29" name="TextBox 28">
              <a:extLst>
                <a:ext uri="{FF2B5EF4-FFF2-40B4-BE49-F238E27FC236}">
                  <a16:creationId xmlns:a16="http://schemas.microsoft.com/office/drawing/2014/main" id="{329FCCEC-63C5-E328-4AE0-2A49946F61EA}"/>
                </a:ext>
              </a:extLst>
            </p:cNvPr>
            <p:cNvSpPr txBox="1">
              <a:spLocks/>
            </p:cNvSpPr>
            <p:nvPr/>
          </p:nvSpPr>
          <p:spPr>
            <a:xfrm>
              <a:off x="1406746" y="2305566"/>
              <a:ext cx="8262478" cy="283782"/>
            </a:xfrm>
            <a:prstGeom prst="rect">
              <a:avLst/>
            </a:prstGeom>
            <a:solidFill>
              <a:srgbClr val="CDE9F8"/>
            </a:solidFill>
          </p:spPr>
          <p:txBody>
            <a:bodyPr wrap="square" rtlCol="0">
              <a:noAutofit/>
            </a:bodyPr>
            <a:lstStyle/>
            <a:p>
              <a:pPr algn="ctr" fontAlgn="base">
                <a:spcBef>
                  <a:spcPct val="0"/>
                </a:spcBef>
                <a:spcAft>
                  <a:spcPct val="0"/>
                </a:spcAft>
              </a:pP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67 mM glycine</a:t>
              </a:r>
            </a:p>
          </p:txBody>
        </p:sp>
        <p:sp>
          <p:nvSpPr>
            <p:cNvPr id="30" name="TextBox 29">
              <a:extLst>
                <a:ext uri="{FF2B5EF4-FFF2-40B4-BE49-F238E27FC236}">
                  <a16:creationId xmlns:a16="http://schemas.microsoft.com/office/drawing/2014/main" id="{1909CFEC-0EB4-5AA0-6648-4A8D012475A6}"/>
                </a:ext>
              </a:extLst>
            </p:cNvPr>
            <p:cNvSpPr txBox="1">
              <a:spLocks/>
            </p:cNvSpPr>
            <p:nvPr/>
          </p:nvSpPr>
          <p:spPr>
            <a:xfrm>
              <a:off x="1399925" y="4521816"/>
              <a:ext cx="8262478" cy="283782"/>
            </a:xfrm>
            <a:prstGeom prst="rect">
              <a:avLst/>
            </a:prstGeom>
            <a:solidFill>
              <a:srgbClr val="CDE9F8"/>
            </a:solidFill>
          </p:spPr>
          <p:txBody>
            <a:bodyPr wrap="square" rtlCol="0">
              <a:noAutofit/>
            </a:bodyPr>
            <a:lstStyle/>
            <a:p>
              <a:pPr algn="ctr" fontAlgn="base">
                <a:spcBef>
                  <a:spcPct val="0"/>
                </a:spcBef>
                <a:spcAft>
                  <a:spcPct val="0"/>
                </a:spcAft>
              </a:pPr>
              <a:r>
                <a:rPr lang="en-US" sz="1400" b="1" dirty="0">
                  <a:solidFill>
                    <a:srgbClr val="000000"/>
                  </a:solidFill>
                  <a:latin typeface="Calibri" panose="020F0502020204030204" pitchFamily="34" charset="0"/>
                  <a:ea typeface="Calibri" panose="020F0502020204030204" pitchFamily="34" charset="0"/>
                  <a:cs typeface="Calibri" panose="020F0502020204030204" pitchFamily="34" charset="0"/>
                </a:rPr>
                <a:t>133 mM glycine</a:t>
              </a:r>
            </a:p>
          </p:txBody>
        </p:sp>
      </p:grpSp>
      <p:sp>
        <p:nvSpPr>
          <p:cNvPr id="34" name="TextBox 33">
            <a:extLst>
              <a:ext uri="{FF2B5EF4-FFF2-40B4-BE49-F238E27FC236}">
                <a16:creationId xmlns:a16="http://schemas.microsoft.com/office/drawing/2014/main" id="{EFC9541D-E742-DBD9-635E-18C48064AC4A}"/>
              </a:ext>
            </a:extLst>
          </p:cNvPr>
          <p:cNvSpPr txBox="1"/>
          <p:nvPr/>
        </p:nvSpPr>
        <p:spPr>
          <a:xfrm>
            <a:off x="0" y="1426137"/>
            <a:ext cx="3662458" cy="5016758"/>
          </a:xfrm>
          <a:prstGeom prst="rect">
            <a:avLst/>
          </a:prstGeom>
          <a:noFill/>
        </p:spPr>
        <p:txBody>
          <a:bodyPr wrap="square" rtlCol="0">
            <a:spAutoFit/>
          </a:bodyPr>
          <a:lstStyle/>
          <a:p>
            <a:pPr marL="514350" indent="-514350">
              <a:buFont typeface="Wingdings" panose="05000000000000000000" pitchFamily="2" charset="2"/>
              <a:buChar char="v"/>
            </a:pPr>
            <a:r>
              <a:rPr lang="en-US" sz="2800" dirty="0"/>
              <a:t>Microscopic imaging of crystals from beginning, middle, &amp; end of sample collection</a:t>
            </a:r>
          </a:p>
          <a:p>
            <a:endParaRPr lang="en-US" sz="1200" dirty="0"/>
          </a:p>
          <a:p>
            <a:pPr marL="514350" indent="-514350">
              <a:buFont typeface="Wingdings" panose="05000000000000000000" pitchFamily="2" charset="2"/>
              <a:buChar char="v"/>
            </a:pPr>
            <a:r>
              <a:rPr lang="en-US" sz="2800" dirty="0"/>
              <a:t>67 mM &amp; 133 Mm glycine samples demonstrate glycine entrapment through inclusions &amp; dark spots</a:t>
            </a:r>
          </a:p>
        </p:txBody>
      </p:sp>
      <p:sp>
        <p:nvSpPr>
          <p:cNvPr id="36" name="TextBox 35">
            <a:extLst>
              <a:ext uri="{FF2B5EF4-FFF2-40B4-BE49-F238E27FC236}">
                <a16:creationId xmlns:a16="http://schemas.microsoft.com/office/drawing/2014/main" id="{F85621C5-173B-362C-8CB0-961822A64237}"/>
              </a:ext>
            </a:extLst>
          </p:cNvPr>
          <p:cNvSpPr txBox="1"/>
          <p:nvPr/>
        </p:nvSpPr>
        <p:spPr>
          <a:xfrm>
            <a:off x="-9940" y="416593"/>
            <a:ext cx="3691763" cy="769441"/>
          </a:xfrm>
          <a:prstGeom prst="rect">
            <a:avLst/>
          </a:prstGeom>
          <a:noFill/>
        </p:spPr>
        <p:txBody>
          <a:bodyPr wrap="square">
            <a:spAutoFit/>
          </a:bodyPr>
          <a:lstStyle/>
          <a:p>
            <a:pPr algn="ctr"/>
            <a:r>
              <a:rPr lang="en-US" sz="4400" b="1" dirty="0"/>
              <a:t>Results cont.</a:t>
            </a:r>
            <a:endParaRPr lang="en-US" sz="4400" dirty="0"/>
          </a:p>
        </p:txBody>
      </p:sp>
      <p:pic>
        <p:nvPicPr>
          <p:cNvPr id="37" name="Picture 6">
            <a:extLst>
              <a:ext uri="{FF2B5EF4-FFF2-40B4-BE49-F238E27FC236}">
                <a16:creationId xmlns:a16="http://schemas.microsoft.com/office/drawing/2014/main" id="{130BE0B4-ED95-7970-F19D-D1D5BB06182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4195" y="6258229"/>
            <a:ext cx="360302" cy="511629"/>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7322F15B-0688-39CB-B092-EB60E9465710}"/>
              </a:ext>
            </a:extLst>
          </p:cNvPr>
          <p:cNvSpPr txBox="1"/>
          <p:nvPr/>
        </p:nvSpPr>
        <p:spPr>
          <a:xfrm>
            <a:off x="3843023" y="6542553"/>
            <a:ext cx="8348977" cy="307777"/>
          </a:xfrm>
          <a:prstGeom prst="rect">
            <a:avLst/>
          </a:prstGeom>
          <a:noFill/>
        </p:spPr>
        <p:txBody>
          <a:bodyPr wrap="square">
            <a:spAutoFit/>
          </a:bodyPr>
          <a:lstStyle/>
          <a:p>
            <a:r>
              <a:rPr lang="en-US" sz="1400" dirty="0">
                <a:ea typeface="Calibri" panose="020F0502020204030204" pitchFamily="34" charset="0"/>
                <a:cs typeface="Calibri" panose="020F0502020204030204" pitchFamily="34" charset="0"/>
              </a:rPr>
              <a:t>Figure 7: Microscopic imaging of crystals from each solution; glycine inclusions evident in 67 &amp; 133 mM </a:t>
            </a:r>
          </a:p>
        </p:txBody>
      </p:sp>
      <p:sp>
        <p:nvSpPr>
          <p:cNvPr id="42" name="TextBox 41">
            <a:extLst>
              <a:ext uri="{FF2B5EF4-FFF2-40B4-BE49-F238E27FC236}">
                <a16:creationId xmlns:a16="http://schemas.microsoft.com/office/drawing/2014/main" id="{2AECBAF5-DCD0-727F-B822-DB9D916E74F8}"/>
              </a:ext>
            </a:extLst>
          </p:cNvPr>
          <p:cNvSpPr txBox="1"/>
          <p:nvPr/>
        </p:nvSpPr>
        <p:spPr>
          <a:xfrm>
            <a:off x="1690806" y="6542552"/>
            <a:ext cx="280846" cy="307777"/>
          </a:xfrm>
          <a:prstGeom prst="rect">
            <a:avLst/>
          </a:prstGeom>
          <a:noFill/>
        </p:spPr>
        <p:txBody>
          <a:bodyPr wrap="none" rtlCol="0">
            <a:spAutoFit/>
          </a:bodyPr>
          <a:lstStyle/>
          <a:p>
            <a:r>
              <a:rPr lang="en-US" sz="1400" dirty="0"/>
              <a:t>7</a:t>
            </a:r>
          </a:p>
        </p:txBody>
      </p:sp>
    </p:spTree>
    <p:extLst>
      <p:ext uri="{BB962C8B-B14F-4D97-AF65-F5344CB8AC3E}">
        <p14:creationId xmlns:p14="http://schemas.microsoft.com/office/powerpoint/2010/main" val="3433372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4565B1-ABE1-0E3C-D4CC-30FA0605CA3E}"/>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B28E7B8-82A4-2968-226A-825961D1018F}"/>
              </a:ext>
            </a:extLst>
          </p:cNvPr>
          <p:cNvSpPr>
            <a:spLocks noGrp="1"/>
          </p:cNvSpPr>
          <p:nvPr>
            <p:ph type="title"/>
          </p:nvPr>
        </p:nvSpPr>
        <p:spPr>
          <a:xfrm>
            <a:off x="2838779" y="1103361"/>
            <a:ext cx="6514435" cy="673000"/>
          </a:xfrm>
        </p:spPr>
        <p:txBody>
          <a:bodyPr>
            <a:noAutofit/>
          </a:bodyPr>
          <a:lstStyle/>
          <a:p>
            <a:pPr algn="ctr"/>
            <a:r>
              <a:rPr lang="en-US" b="1" dirty="0"/>
              <a:t>Conclusion &amp; Future Work</a:t>
            </a:r>
          </a:p>
        </p:txBody>
      </p:sp>
      <p:sp>
        <p:nvSpPr>
          <p:cNvPr id="5" name="Content Placeholder 4">
            <a:extLst>
              <a:ext uri="{FF2B5EF4-FFF2-40B4-BE49-F238E27FC236}">
                <a16:creationId xmlns:a16="http://schemas.microsoft.com/office/drawing/2014/main" id="{8C4ACE47-20FC-DB07-5900-6105E893BB6F}"/>
              </a:ext>
            </a:extLst>
          </p:cNvPr>
          <p:cNvSpPr>
            <a:spLocks noGrp="1"/>
          </p:cNvSpPr>
          <p:nvPr>
            <p:ph idx="1"/>
          </p:nvPr>
        </p:nvSpPr>
        <p:spPr>
          <a:xfrm>
            <a:off x="-3" y="1766475"/>
            <a:ext cx="12192000" cy="2310301"/>
          </a:xfrm>
        </p:spPr>
        <p:txBody>
          <a:bodyPr>
            <a:noAutofit/>
          </a:bodyPr>
          <a:lstStyle/>
          <a:p>
            <a:pPr>
              <a:buFont typeface="Wingdings" panose="05000000000000000000" pitchFamily="2" charset="2"/>
              <a:buChar char="v"/>
            </a:pPr>
            <a:r>
              <a:rPr lang="en-US" dirty="0">
                <a:solidFill>
                  <a:srgbClr val="222222"/>
                </a:solidFill>
              </a:rPr>
              <a:t>Microscopic imaging confirms successful entrapment of glycine</a:t>
            </a:r>
          </a:p>
          <a:p>
            <a:pPr>
              <a:buFont typeface="Wingdings" panose="05000000000000000000" pitchFamily="2" charset="2"/>
              <a:buChar char="v"/>
            </a:pPr>
            <a:r>
              <a:rPr lang="en-US" dirty="0">
                <a:solidFill>
                  <a:srgbClr val="222222"/>
                </a:solidFill>
              </a:rPr>
              <a:t>Trend of pH over time is not definitive; slight increase as glycine is entrapped in crystal</a:t>
            </a:r>
          </a:p>
          <a:p>
            <a:pPr>
              <a:buFont typeface="Wingdings" panose="05000000000000000000" pitchFamily="2" charset="2"/>
              <a:buChar char="v"/>
            </a:pPr>
            <a:r>
              <a:rPr lang="en-US" dirty="0">
                <a:solidFill>
                  <a:srgbClr val="222222"/>
                </a:solidFill>
              </a:rPr>
              <a:t>Requires further investigation of potential for Ceres &amp; similar environments to sustain organic material</a:t>
            </a:r>
          </a:p>
        </p:txBody>
      </p:sp>
      <p:pic>
        <p:nvPicPr>
          <p:cNvPr id="6" name="Picture 2" descr="Ceres reveals its salty secrets – and blurs the line between comets and  asteroids">
            <a:extLst>
              <a:ext uri="{FF2B5EF4-FFF2-40B4-BE49-F238E27FC236}">
                <a16:creationId xmlns:a16="http://schemas.microsoft.com/office/drawing/2014/main" id="{D1934FEF-760E-2CF6-B774-2F8F033456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393C25F8-FB8B-2046-6CEC-1F50FC564C06}"/>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6">
            <a:extLst>
              <a:ext uri="{FF2B5EF4-FFF2-40B4-BE49-F238E27FC236}">
                <a16:creationId xmlns:a16="http://schemas.microsoft.com/office/drawing/2014/main" id="{709E4F8D-E742-F2D2-B621-9B3A4C424C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36218F9-B6BE-9B3C-C403-6E73EFE01F15}"/>
              </a:ext>
            </a:extLst>
          </p:cNvPr>
          <p:cNvSpPr txBox="1"/>
          <p:nvPr/>
        </p:nvSpPr>
        <p:spPr>
          <a:xfrm>
            <a:off x="5955572" y="6448296"/>
            <a:ext cx="280846" cy="307777"/>
          </a:xfrm>
          <a:prstGeom prst="rect">
            <a:avLst/>
          </a:prstGeom>
          <a:noFill/>
        </p:spPr>
        <p:txBody>
          <a:bodyPr wrap="none" rtlCol="0">
            <a:spAutoFit/>
          </a:bodyPr>
          <a:lstStyle/>
          <a:p>
            <a:r>
              <a:rPr lang="en-US" sz="1400" dirty="0"/>
              <a:t>8</a:t>
            </a:r>
          </a:p>
        </p:txBody>
      </p:sp>
      <p:sp>
        <p:nvSpPr>
          <p:cNvPr id="11" name="TextBox 10">
            <a:extLst>
              <a:ext uri="{FF2B5EF4-FFF2-40B4-BE49-F238E27FC236}">
                <a16:creationId xmlns:a16="http://schemas.microsoft.com/office/drawing/2014/main" id="{8F84E2C7-DF00-CA65-70F6-6560C9D85833}"/>
              </a:ext>
            </a:extLst>
          </p:cNvPr>
          <p:cNvSpPr txBox="1"/>
          <p:nvPr/>
        </p:nvSpPr>
        <p:spPr>
          <a:xfrm>
            <a:off x="3018897" y="4555401"/>
            <a:ext cx="6154196" cy="1631216"/>
          </a:xfrm>
          <a:prstGeom prst="rect">
            <a:avLst/>
          </a:prstGeom>
          <a:noFill/>
        </p:spPr>
        <p:txBody>
          <a:bodyPr wrap="square">
            <a:spAutoFit/>
          </a:bodyPr>
          <a:lstStyle/>
          <a:p>
            <a:pPr>
              <a:buFont typeface="Wingdings" panose="05000000000000000000" pitchFamily="2" charset="2"/>
              <a:buChar char="v"/>
            </a:pPr>
            <a:r>
              <a:rPr lang="en-US" sz="2000" dirty="0">
                <a:solidFill>
                  <a:srgbClr val="222222"/>
                </a:solidFill>
              </a:rPr>
              <a:t>Conduct similar experiment</a:t>
            </a:r>
            <a:r>
              <a:rPr lang="en-US" sz="2000" b="0" i="0" dirty="0">
                <a:solidFill>
                  <a:srgbClr val="222222"/>
                </a:solidFill>
                <a:effectLst/>
              </a:rPr>
              <a:t> with </a:t>
            </a:r>
            <a:r>
              <a:rPr lang="en-US" sz="2000" dirty="0">
                <a:solidFill>
                  <a:srgbClr val="222222"/>
                </a:solidFill>
              </a:rPr>
              <a:t>different </a:t>
            </a:r>
            <a:r>
              <a:rPr lang="en-US" sz="2000" b="0" i="0" dirty="0">
                <a:solidFill>
                  <a:srgbClr val="222222"/>
                </a:solidFill>
                <a:effectLst/>
              </a:rPr>
              <a:t>organics and substrates to better interpret effect of pH changes</a:t>
            </a:r>
          </a:p>
          <a:p>
            <a:pPr>
              <a:buFont typeface="Wingdings" panose="05000000000000000000" pitchFamily="2" charset="2"/>
              <a:buChar char="v"/>
            </a:pPr>
            <a:r>
              <a:rPr lang="en-US" sz="2000" dirty="0">
                <a:solidFill>
                  <a:srgbClr val="222222"/>
                </a:solidFill>
              </a:rPr>
              <a:t>Need</a:t>
            </a:r>
            <a:r>
              <a:rPr lang="en-US" sz="2000" b="0" i="0" dirty="0">
                <a:solidFill>
                  <a:srgbClr val="222222"/>
                </a:solidFill>
                <a:effectLst/>
              </a:rPr>
              <a:t> complex methods of analysis &amp; better control of variables such as temperature to yield more accurate results</a:t>
            </a:r>
          </a:p>
        </p:txBody>
      </p:sp>
      <p:pic>
        <p:nvPicPr>
          <p:cNvPr id="7170" name="Picture 2" descr="Sodium carbonate - Wikipedia">
            <a:extLst>
              <a:ext uri="{FF2B5EF4-FFF2-40B4-BE49-F238E27FC236}">
                <a16:creationId xmlns:a16="http://schemas.microsoft.com/office/drawing/2014/main" id="{D9998F9A-2771-5318-4B69-A4586897DE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 y="4154688"/>
            <a:ext cx="1418588" cy="119506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agnesium Sulfate | Epsom salt | Ingredient | INCIGuide">
            <a:extLst>
              <a:ext uri="{FF2B5EF4-FFF2-40B4-BE49-F238E27FC236}">
                <a16:creationId xmlns:a16="http://schemas.microsoft.com/office/drawing/2014/main" id="{16F9CDC8-6D52-7037-E98C-39460E0AC0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461" t="19854" b="19721"/>
          <a:stretch/>
        </p:blipFill>
        <p:spPr bwMode="auto">
          <a:xfrm>
            <a:off x="9406712" y="4044562"/>
            <a:ext cx="2386745" cy="153294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61A24D1-8CEF-582D-1DE8-DF0AE45AF293}"/>
              </a:ext>
            </a:extLst>
          </p:cNvPr>
          <p:cNvSpPr txBox="1"/>
          <p:nvPr/>
        </p:nvSpPr>
        <p:spPr>
          <a:xfrm>
            <a:off x="4120807" y="4044562"/>
            <a:ext cx="3950377" cy="461665"/>
          </a:xfrm>
          <a:prstGeom prst="rect">
            <a:avLst/>
          </a:prstGeom>
          <a:noFill/>
        </p:spPr>
        <p:txBody>
          <a:bodyPr wrap="none" rtlCol="0">
            <a:spAutoFit/>
          </a:bodyPr>
          <a:lstStyle/>
          <a:p>
            <a:r>
              <a:rPr lang="en-US" sz="2400" b="1" dirty="0"/>
              <a:t>Where do we go from here?</a:t>
            </a:r>
          </a:p>
        </p:txBody>
      </p:sp>
      <p:sp>
        <p:nvSpPr>
          <p:cNvPr id="14" name="TextBox 13">
            <a:extLst>
              <a:ext uri="{FF2B5EF4-FFF2-40B4-BE49-F238E27FC236}">
                <a16:creationId xmlns:a16="http://schemas.microsoft.com/office/drawing/2014/main" id="{255345EF-4FCB-1306-D339-E496BC5B917B}"/>
              </a:ext>
            </a:extLst>
          </p:cNvPr>
          <p:cNvSpPr txBox="1"/>
          <p:nvPr/>
        </p:nvSpPr>
        <p:spPr>
          <a:xfrm>
            <a:off x="522531" y="5371009"/>
            <a:ext cx="2386745" cy="954107"/>
          </a:xfrm>
          <a:prstGeom prst="rect">
            <a:avLst/>
          </a:prstGeom>
          <a:noFill/>
        </p:spPr>
        <p:txBody>
          <a:bodyPr wrap="square" rtlCol="0">
            <a:spAutoFit/>
          </a:bodyPr>
          <a:lstStyle/>
          <a:p>
            <a:r>
              <a:rPr lang="en-US" sz="1400" dirty="0"/>
              <a:t>Figure 8: Structural formula of sodium carbonate (left) [6] a type of salt detected on Ceres by </a:t>
            </a:r>
            <a:r>
              <a:rPr lang="en-US" sz="1400" i="1" dirty="0"/>
              <a:t>Dawn. </a:t>
            </a:r>
            <a:r>
              <a:rPr lang="en-US" sz="1400" dirty="0"/>
              <a:t>[3]</a:t>
            </a:r>
          </a:p>
        </p:txBody>
      </p:sp>
      <p:sp>
        <p:nvSpPr>
          <p:cNvPr id="15" name="TextBox 14">
            <a:extLst>
              <a:ext uri="{FF2B5EF4-FFF2-40B4-BE49-F238E27FC236}">
                <a16:creationId xmlns:a16="http://schemas.microsoft.com/office/drawing/2014/main" id="{7AE77445-746F-F528-61B1-9C5E1B3B932C}"/>
              </a:ext>
            </a:extLst>
          </p:cNvPr>
          <p:cNvSpPr txBox="1"/>
          <p:nvPr/>
        </p:nvSpPr>
        <p:spPr>
          <a:xfrm>
            <a:off x="9412843" y="5401237"/>
            <a:ext cx="2380614" cy="954107"/>
          </a:xfrm>
          <a:prstGeom prst="rect">
            <a:avLst/>
          </a:prstGeom>
          <a:noFill/>
        </p:spPr>
        <p:txBody>
          <a:bodyPr wrap="square" rtlCol="0">
            <a:spAutoFit/>
          </a:bodyPr>
          <a:lstStyle/>
          <a:p>
            <a:r>
              <a:rPr lang="en-US" sz="1400" dirty="0"/>
              <a:t>Figure 9: Structural formula of magnesium sulfate (right) [7], another abundant salt on Ceres.</a:t>
            </a:r>
          </a:p>
        </p:txBody>
      </p:sp>
    </p:spTree>
    <p:extLst>
      <p:ext uri="{BB962C8B-B14F-4D97-AF65-F5344CB8AC3E}">
        <p14:creationId xmlns:p14="http://schemas.microsoft.com/office/powerpoint/2010/main" val="3033555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E30425-2186-4967-40CE-C1E6A7767308}"/>
              </a:ext>
            </a:extLst>
          </p:cNvPr>
          <p:cNvSpPr>
            <a:spLocks noGrp="1"/>
          </p:cNvSpPr>
          <p:nvPr>
            <p:ph type="title"/>
          </p:nvPr>
        </p:nvSpPr>
        <p:spPr>
          <a:xfrm>
            <a:off x="3644457" y="1245802"/>
            <a:ext cx="4903085" cy="673000"/>
          </a:xfrm>
        </p:spPr>
        <p:txBody>
          <a:bodyPr>
            <a:normAutofit fontScale="90000"/>
          </a:bodyPr>
          <a:lstStyle/>
          <a:p>
            <a:pPr algn="ctr"/>
            <a:r>
              <a:rPr lang="en-US" b="1" dirty="0"/>
              <a:t>Acknowledgements</a:t>
            </a:r>
          </a:p>
        </p:txBody>
      </p:sp>
      <p:sp>
        <p:nvSpPr>
          <p:cNvPr id="5" name="Content Placeholder 4">
            <a:extLst>
              <a:ext uri="{FF2B5EF4-FFF2-40B4-BE49-F238E27FC236}">
                <a16:creationId xmlns:a16="http://schemas.microsoft.com/office/drawing/2014/main" id="{A466039D-D2AB-0CCA-6FDB-27BD797319F8}"/>
              </a:ext>
            </a:extLst>
          </p:cNvPr>
          <p:cNvSpPr>
            <a:spLocks noGrp="1"/>
          </p:cNvSpPr>
          <p:nvPr>
            <p:ph idx="1"/>
          </p:nvPr>
        </p:nvSpPr>
        <p:spPr>
          <a:xfrm>
            <a:off x="431007" y="2031562"/>
            <a:ext cx="11341304" cy="3775230"/>
          </a:xfrm>
        </p:spPr>
        <p:txBody>
          <a:bodyPr>
            <a:noAutofit/>
          </a:bodyPr>
          <a:lstStyle/>
          <a:p>
            <a:pPr marL="0" indent="0">
              <a:lnSpc>
                <a:spcPct val="100000"/>
              </a:lnSpc>
              <a:buNone/>
            </a:pPr>
            <a:r>
              <a:rPr lang="en-US" sz="3500" dirty="0">
                <a:ea typeface="Calibri" panose="020F0502020204030204" pitchFamily="34" charset="0"/>
                <a:cs typeface="Calibri" panose="020F0502020204030204" pitchFamily="34" charset="0"/>
              </a:rPr>
              <a:t>I would like to thank Dr. Maitrayee Bose for her immense patience and guidance, as well as Lucas Reynoso for his knowledge and constant support. I’d also like to thank the Arizona Space Grant Consortium, as well as the ASU/NASA Space Grant program and its directors, Desiree Crawl and Dr. Tom Sharp, for the opportunity to complete this research project.</a:t>
            </a:r>
          </a:p>
          <a:p>
            <a:endParaRPr lang="en-US" dirty="0"/>
          </a:p>
        </p:txBody>
      </p:sp>
      <p:pic>
        <p:nvPicPr>
          <p:cNvPr id="6" name="Picture 2" descr="Ceres reveals its salty secrets – and blurs the line between comets and  asteroids">
            <a:extLst>
              <a:ext uri="{FF2B5EF4-FFF2-40B4-BE49-F238E27FC236}">
                <a16:creationId xmlns:a16="http://schemas.microsoft.com/office/drawing/2014/main" id="{0C4C94BA-FDBE-8E5B-023A-A93D3A5B1F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13" t="32634" r="17973" b="57386"/>
          <a:stretch/>
        </p:blipFill>
        <p:spPr bwMode="auto">
          <a:xfrm rot="10800000">
            <a:off x="0" y="0"/>
            <a:ext cx="12192000" cy="9906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7BF35D5-29B6-41EA-63F5-1C17F0C25DEB}"/>
              </a:ext>
            </a:extLst>
          </p:cNvPr>
          <p:cNvSpPr/>
          <p:nvPr/>
        </p:nvSpPr>
        <p:spPr>
          <a:xfrm>
            <a:off x="0" y="6346371"/>
            <a:ext cx="12192000" cy="511628"/>
          </a:xfrm>
          <a:prstGeom prst="rect">
            <a:avLst/>
          </a:prstGeom>
          <a:solidFill>
            <a:srgbClr val="7989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a:extLst>
              <a:ext uri="{FF2B5EF4-FFF2-40B4-BE49-F238E27FC236}">
                <a16:creationId xmlns:a16="http://schemas.microsoft.com/office/drawing/2014/main" id="{9190A3CC-80E3-FBC1-1873-5322928C22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5" y="5721982"/>
            <a:ext cx="360302" cy="51162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5C66D79-4C90-D9CC-BA70-F1838E39F0E2}"/>
              </a:ext>
            </a:extLst>
          </p:cNvPr>
          <p:cNvSpPr txBox="1"/>
          <p:nvPr/>
        </p:nvSpPr>
        <p:spPr>
          <a:xfrm>
            <a:off x="5955576" y="6448296"/>
            <a:ext cx="280846" cy="307777"/>
          </a:xfrm>
          <a:prstGeom prst="rect">
            <a:avLst/>
          </a:prstGeom>
          <a:noFill/>
        </p:spPr>
        <p:txBody>
          <a:bodyPr wrap="none" rtlCol="0">
            <a:spAutoFit/>
          </a:bodyPr>
          <a:lstStyle/>
          <a:p>
            <a:r>
              <a:rPr lang="en-US" sz="1400" dirty="0"/>
              <a:t>9</a:t>
            </a:r>
          </a:p>
        </p:txBody>
      </p:sp>
    </p:spTree>
    <p:extLst>
      <p:ext uri="{BB962C8B-B14F-4D97-AF65-F5344CB8AC3E}">
        <p14:creationId xmlns:p14="http://schemas.microsoft.com/office/powerpoint/2010/main" val="6837886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15E158B290FB04C85E3A58298661110" ma:contentTypeVersion="13" ma:contentTypeDescription="Create a new document." ma:contentTypeScope="" ma:versionID="41b7ff091aec529c3daf81507e8b0ec8">
  <xsd:schema xmlns:xsd="http://www.w3.org/2001/XMLSchema" xmlns:xs="http://www.w3.org/2001/XMLSchema" xmlns:p="http://schemas.microsoft.com/office/2006/metadata/properties" xmlns:ns2="18db2308-d939-430a-b691-238a8dea59b6" xmlns:ns3="5b8b13da-f81b-454a-95eb-607e33c0c50f" targetNamespace="http://schemas.microsoft.com/office/2006/metadata/properties" ma:root="true" ma:fieldsID="a3353ca290599b369a1ae03541399586" ns2:_="" ns3:_="">
    <xsd:import namespace="18db2308-d939-430a-b691-238a8dea59b6"/>
    <xsd:import namespace="5b8b13da-f81b-454a-95eb-607e33c0c50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8db2308-d939-430a-b691-238a8dea59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a1dced58-e0b4-42b2-b81d-05092f917ff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8b13da-f81b-454a-95eb-607e33c0c50f"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3870a5b-0f6f-4a43-975e-bd6ec4c6147b}" ma:internalName="TaxCatchAll" ma:showField="CatchAllData" ma:web="5b8b13da-f81b-454a-95eb-607e33c0c50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8db2308-d939-430a-b691-238a8dea59b6">
      <Terms xmlns="http://schemas.microsoft.com/office/infopath/2007/PartnerControls"/>
    </lcf76f155ced4ddcb4097134ff3c332f>
    <TaxCatchAll xmlns="5b8b13da-f81b-454a-95eb-607e33c0c50f" xsi:nil="true"/>
  </documentManagement>
</p:properties>
</file>

<file path=customXml/itemProps1.xml><?xml version="1.0" encoding="utf-8"?>
<ds:datastoreItem xmlns:ds="http://schemas.openxmlformats.org/officeDocument/2006/customXml" ds:itemID="{B216AF52-EF3A-4141-BF0D-1A1CCF47C178}"/>
</file>

<file path=customXml/itemProps2.xml><?xml version="1.0" encoding="utf-8"?>
<ds:datastoreItem xmlns:ds="http://schemas.openxmlformats.org/officeDocument/2006/customXml" ds:itemID="{C0F97FDF-403E-4E31-A9CC-C5B0BB934137}">
  <ds:schemaRefs>
    <ds:schemaRef ds:uri="http://schemas.microsoft.com/sharepoint/v3/contenttype/forms"/>
  </ds:schemaRefs>
</ds:datastoreItem>
</file>

<file path=customXml/itemProps3.xml><?xml version="1.0" encoding="utf-8"?>
<ds:datastoreItem xmlns:ds="http://schemas.openxmlformats.org/officeDocument/2006/customXml" ds:itemID="{BEE233F2-D94A-481A-858B-862E783218F4}">
  <ds:schemaRefs>
    <ds:schemaRef ds:uri="http://schemas.microsoft.com/office/infopath/2007/PartnerControls"/>
    <ds:schemaRef ds:uri="http://purl.org/dc/terms/"/>
    <ds:schemaRef ds:uri="http://www.w3.org/XML/1998/namespace"/>
    <ds:schemaRef ds:uri="http://purl.org/dc/dcmitype/"/>
    <ds:schemaRef ds:uri="http://schemas.openxmlformats.org/package/2006/metadata/core-properties"/>
    <ds:schemaRef ds:uri="http://schemas.microsoft.com/office/2006/documentManagement/types"/>
    <ds:schemaRef ds:uri="da997afa-f474-4933-9a39-4c55425ce50d"/>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1347</TotalTime>
  <Words>878</Words>
  <Application>Microsoft Office PowerPoint</Application>
  <PresentationFormat>Widescreen</PresentationFormat>
  <Paragraphs>79</Paragraphs>
  <Slides>11</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Yu Gothic UI Semibold</vt:lpstr>
      <vt:lpstr>Aptos</vt:lpstr>
      <vt:lpstr>Aptos Display</vt:lpstr>
      <vt:lpstr>Arial</vt:lpstr>
      <vt:lpstr>Calibri</vt:lpstr>
      <vt:lpstr>Wingdings</vt:lpstr>
      <vt:lpstr>Office Theme</vt:lpstr>
      <vt:lpstr>Tatiana Asadourian Dr. Maitrayee Bose, Lucas Reynoso | ASU School of Earth &amp; Space Exploration</vt:lpstr>
      <vt:lpstr>Background</vt:lpstr>
      <vt:lpstr>Objectives</vt:lpstr>
      <vt:lpstr>Methods</vt:lpstr>
      <vt:lpstr>Results</vt:lpstr>
      <vt:lpstr>Results cont.</vt:lpstr>
      <vt:lpstr>PowerPoint Presentation</vt:lpstr>
      <vt:lpstr>Conclusion &amp; Future Work</vt:lpstr>
      <vt:lpstr>Acknowledgements</vt:lpstr>
      <vt:lpstr>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Tatiana Asadourian (Student)</dc:creator>
  <cp:lastModifiedBy>Tatiana Asadourian (Student)</cp:lastModifiedBy>
  <cp:revision>4</cp:revision>
  <dcterms:created xsi:type="dcterms:W3CDTF">2025-04-04T07:04:35Z</dcterms:created>
  <dcterms:modified xsi:type="dcterms:W3CDTF">2025-04-05T05:31:46Z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0x010100815E158B290FB04C85E3A58298661110</vt:lpwstr>
  </property>
</Properties>
</file>